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33"/>
  </p:notesMasterIdLst>
  <p:sldIdLst>
    <p:sldId id="395" r:id="rId5"/>
    <p:sldId id="414" r:id="rId6"/>
    <p:sldId id="262" r:id="rId7"/>
    <p:sldId id="283" r:id="rId8"/>
    <p:sldId id="357" r:id="rId9"/>
    <p:sldId id="364" r:id="rId10"/>
    <p:sldId id="413" r:id="rId11"/>
    <p:sldId id="398" r:id="rId12"/>
    <p:sldId id="416" r:id="rId13"/>
    <p:sldId id="417" r:id="rId14"/>
    <p:sldId id="392" r:id="rId15"/>
    <p:sldId id="363" r:id="rId16"/>
    <p:sldId id="293" r:id="rId17"/>
    <p:sldId id="299" r:id="rId18"/>
    <p:sldId id="290" r:id="rId19"/>
    <p:sldId id="270" r:id="rId20"/>
    <p:sldId id="378" r:id="rId21"/>
    <p:sldId id="285" r:id="rId22"/>
    <p:sldId id="420" r:id="rId23"/>
    <p:sldId id="405" r:id="rId24"/>
    <p:sldId id="418" r:id="rId25"/>
    <p:sldId id="402" r:id="rId26"/>
    <p:sldId id="403" r:id="rId27"/>
    <p:sldId id="412" r:id="rId28"/>
    <p:sldId id="400" r:id="rId29"/>
    <p:sldId id="399" r:id="rId30"/>
    <p:sldId id="419" r:id="rId31"/>
    <p:sldId id="278" r:id="rId3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48"/>
  </p:normalViewPr>
  <p:slideViewPr>
    <p:cSldViewPr>
      <p:cViewPr varScale="1">
        <p:scale>
          <a:sx n="117" d="100"/>
          <a:sy n="117" d="100"/>
        </p:scale>
        <p:origin x="3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1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7071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BF1050E6-4176-4329-B409-C47837850E4C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7070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7070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A78DDC37-EBF5-424B-8E08-585A96F2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719218" y="4501663"/>
            <a:ext cx="5753740" cy="4264732"/>
          </a:xfrm>
          <a:prstGeom prst="rect">
            <a:avLst/>
          </a:prstGeom>
        </p:spPr>
        <p:txBody>
          <a:bodyPr spcFirstLastPara="1" wrap="square" lIns="95222" tIns="95222" rIns="95222" bIns="95222" anchor="t" anchorCtr="0">
            <a:noAutofit/>
          </a:bodyPr>
          <a:lstStyle/>
          <a:p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38687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A307-0D1D-45D4-B1B5-14FDB84CBC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A307-0D1D-45D4-B1B5-14FDB84CBC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A307-0D1D-45D4-B1B5-14FDB84CBC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A307-0D1D-45D4-B1B5-14FDB84CBC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D0D4F-5C97-30FF-9786-3BF856A0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B1AE2-59C3-0D29-9591-AFBD9DC7C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17821-8397-2692-7CCD-AF68E2FDE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E57E-1BD7-D452-4A03-C7ED498C8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A307-0D1D-45D4-B1B5-14FDB84CBC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8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5577346-1E69-4ED3-BF95-6191AAFF2FBE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29BE155-97C3-4815-AFE8-A34C83BA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643466"/>
            <a:ext cx="1478204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25850" y="1778693"/>
            <a:ext cx="3209207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E11AC4-6950-4DE9-B092-A918890D2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04" y="1599355"/>
            <a:ext cx="6977896" cy="36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4B48-A576-4D37-813B-6F3C8A89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6905635" cy="709865"/>
          </a:xfrm>
        </p:spPr>
        <p:txBody>
          <a:bodyPr/>
          <a:lstStyle/>
          <a:p>
            <a:pPr algn="ctr"/>
            <a:r>
              <a:rPr lang="en-US" sz="3600" dirty="0"/>
              <a:t>Who Can File an APR Petition?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0DB6-BCF2-4530-A2B8-6F0EF0D7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94" y="1981200"/>
            <a:ext cx="8026009" cy="43434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u="sng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Biological or Adoptive Parent</a:t>
            </a:r>
          </a:p>
          <a:p>
            <a:pPr marL="0" indent="0">
              <a:spcBef>
                <a:spcPts val="0"/>
              </a:spcBef>
              <a:buNone/>
            </a:pPr>
            <a:endParaRPr lang="en-US" u="sng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u="sng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 adult who has been the primary caretaker for at least 182 days</a:t>
            </a:r>
            <a:endParaRPr lang="en-US" u="sng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u="sng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Psychological Parent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Stepparent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Grandparent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Any other adult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2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4B48-A576-4D37-813B-6F3C8A89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3" y="914400"/>
            <a:ext cx="6343672" cy="709865"/>
          </a:xfrm>
        </p:spPr>
        <p:txBody>
          <a:bodyPr/>
          <a:lstStyle/>
          <a:p>
            <a:pPr algn="ctr"/>
            <a:r>
              <a:rPr lang="en-US" sz="3600" dirty="0"/>
              <a:t>APR Jurisdiction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0DB6-BCF2-4530-A2B8-6F0EF0D7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94" y="1981200"/>
            <a:ext cx="8026009" cy="43434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Uniform Child-Custody Jurisdiction and Enforcement Act – C.R.S. §14-13-101, </a:t>
            </a:r>
            <a:r>
              <a:rPr lang="en-US" sz="23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seq.</a:t>
            </a:r>
            <a:endParaRPr lang="en-US" sz="23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 state = where child is with a parent or one acting as parent for 182 consecutive days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Initial Jurisdiction</a:t>
            </a:r>
            <a:endParaRPr lang="en-US" sz="2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“home state” of the child at time of commencement or was home state within 182 days of commencement (parent remains in CO);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home state;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 state declined jurisdiction.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Exclusive and Continuing Jurisdiction</a:t>
            </a:r>
            <a:endParaRPr lang="en-US" sz="2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Until this Court determines no significant connections to CO; or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child and parents no longer reside in CO.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Jurisdiction to Modify (foreign orders)</a:t>
            </a:r>
            <a:endParaRPr lang="en-US" sz="2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state no longer has continuing and exclusive jurisdiction or determines that CO is a more convenient forum; or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 and parents do not reside in the other state.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Emergency exception – Court may issue emergency orders absent requirements above</a:t>
            </a:r>
            <a:endParaRPr lang="en-US" sz="2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Duty to enforce other state orders</a:t>
            </a:r>
            <a:endParaRPr lang="en-US" sz="2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2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6FAEB4A-ABFA-431E-8534-74FF497F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1295400"/>
          </a:xfrm>
        </p:spPr>
        <p:txBody>
          <a:bodyPr/>
          <a:lstStyle/>
          <a:p>
            <a:pPr algn="ctr"/>
            <a:r>
              <a:rPr lang="en-US" sz="3600" dirty="0"/>
              <a:t>Parenting Time </a:t>
            </a:r>
            <a:endParaRPr lang="en-US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CCC9-808F-412E-92AC-98FB605D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86000"/>
            <a:ext cx="8229600" cy="44196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Parenting Time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C.R.S. §14-10-124(1.5)(a)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Best interest of the child factors, including, but not limited to: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Wishes of parents and child (if sufficiently mature);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 and interrelationship with parents and others (i.e. siblings);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health;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encourage the sharing of love affection and contact between child and other party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Safety and stability of each parent’s home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009443" y="1066800"/>
            <a:ext cx="71251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1481AA"/>
              </a:buClr>
              <a:buSzPts val="3240"/>
            </a:pPr>
            <a:r>
              <a:rPr lang="en-US" dirty="0"/>
              <a:t>Parental Decision-Making Authority</a:t>
            </a:r>
            <a:br>
              <a:rPr lang="en-US" dirty="0"/>
            </a:br>
            <a:endParaRPr dirty="0"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590480" y="2057400"/>
            <a:ext cx="79630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Parental Decision-Making Authority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 C.R.S. §14-10-124(1.5)(b)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Allocations of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major decisions, including: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Religion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Extracurricular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Court orders “joint” decision making authority for parents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most cases.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xceptions</a:t>
            </a:r>
            <a:endParaRPr lang="en-US" sz="20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degree of conflict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Parents unable to cooperate to make joint decisions;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parent’s inability to make decisions on a child’s behalf;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domestic violence or child abuse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0" algn="l" rtl="0"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1371600" lvl="3" indent="0" algn="l" rtl="0"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86000"/>
            <a:ext cx="8305801" cy="43434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Child and Family Investigator (“CFI”) – C.R.S. §14-10-116.5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Conducts an investigation to determine best interest of a child including:</a:t>
            </a:r>
          </a:p>
          <a:p>
            <a:pPr marL="1017270" lvl="2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Whether a parent can provide a safe and stable home environment</a:t>
            </a:r>
          </a:p>
          <a:p>
            <a:pPr marL="1017270" lvl="2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Substance Abuse</a:t>
            </a:r>
          </a:p>
          <a:p>
            <a:pPr marL="1017270" lvl="2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Domestic Violence/Child Abuse</a:t>
            </a:r>
          </a:p>
          <a:p>
            <a:pPr marL="1017270" lvl="2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Parental Alienation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family law attorney or mental health professional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Cost: $2,750 (unless otherwise approved by the court)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paid for by the state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Listed online by judicial district</a:t>
            </a:r>
            <a:endParaRPr lang="en-US" sz="8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In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ore complicated situations, a Parental Responsibilities Evaluator 	(PRE) may also be appointed.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They are expensive and usually cost 	prohibitive for our clients.</a:t>
            </a:r>
            <a:endParaRPr lang="en-US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3600" dirty="0"/>
              <a:t>Child and Family Investigator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4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38100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Duty to Support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Both parties have duty to support – right of the child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 waive future support (may waive arrears)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Duty begins at birth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recover birth related expenses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Child Support itself can only be dated back to the time the Respondent was served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Duty ends at 19 or high school graduation, whichever occurs last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**Exception child unable to support self (i.e. physical/mental disability)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duty to pay child’s college expenses absent enforceable agreement to pay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0164" y="685800"/>
            <a:ext cx="6343672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Child Support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904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70018" cy="38354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Support Obligation 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C.R.S. §14-10-115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Formula for monthly payment – major factors include: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Incomes of Parties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–time, minimum wage 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mputed when voluntarily underemployed or unemployed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Exceptions – disability, in school for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 career,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caring for child under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Parenting Time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Worksheet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if one party exercises less than 92 overnights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Worksheet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if both exercise 92+ overnights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credit for care provided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Expenses - generally split pro rata, but parties can agree to a different split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Expenses include: medical insurance, school expenses. extraordinary expenses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555" y="914400"/>
            <a:ext cx="6343672" cy="1054102"/>
          </a:xfrm>
        </p:spPr>
        <p:txBody>
          <a:bodyPr/>
          <a:lstStyle/>
          <a:p>
            <a:pPr algn="ctr"/>
            <a:r>
              <a:rPr lang="en-US" sz="3600" dirty="0"/>
              <a:t>Child Support </a:t>
            </a:r>
            <a:r>
              <a:rPr lang="en-US" sz="3600" dirty="0" err="1"/>
              <a:t>Cont</a:t>
            </a:r>
            <a:r>
              <a:rPr lang="en-US" sz="3600" dirty="0"/>
              <a:t>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5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F427-4995-432E-B6E2-B3728E30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Enforcement of </a:t>
            </a:r>
            <a:br>
              <a:rPr lang="en-US" dirty="0"/>
            </a:br>
            <a:r>
              <a:rPr lang="en-US" dirty="0"/>
              <a:t>Child Support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2F75-0AC4-4AB3-9F7B-9B76A4E1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91" y="2590800"/>
            <a:ext cx="7441418" cy="38862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Enforcement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Wage Assignment/Garnishment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Paid through Family Support Registry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Many exemptions from garnishment don’t apply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Child Support Enforcement – agency is available in each county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Child Dependency Exemption 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Divided proportionate to financial contribution to child on worksheet (roughly divided pro rata between parties’ incomes)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Exceptions:</a:t>
            </a:r>
          </a:p>
          <a:p>
            <a:pPr marL="1017270" lvl="2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current on child support for year attempting to claim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7270" lvl="2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laiming child provides no benefit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164" y="1143000"/>
            <a:ext cx="6879454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Child Dependency Exemption</a:t>
            </a:r>
            <a:br>
              <a:rPr lang="en-US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726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8EAD7-917E-3520-E40B-3E119ECB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31C4D-D1D2-5214-C62C-9AE743B1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SIJS motion/order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Federal 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law</a:t>
            </a: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dictates that state court is responsible for determining best interest of the child based on findings of fact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Child is </a:t>
            </a:r>
            <a:r>
              <a:rPr lang="en-US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age eligible (Under 21) 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unmarried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Reunification is not a viable option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Which place of residence is minor’s best interest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Child is a victim of abandonment, abuse, or neglect </a:t>
            </a:r>
          </a:p>
          <a:p>
            <a:pPr lvl="2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State definition-most questioned aspect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 in child’s best interest to return to country of origin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District court must formulate a parenting plan ensuring safety of child 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4B5871-7FC5-DE26-2E87-2AB6B444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Special Immigrant Juvenile Status</a:t>
            </a:r>
          </a:p>
        </p:txBody>
      </p:sp>
    </p:spTree>
    <p:extLst>
      <p:ext uri="{BB962C8B-B14F-4D97-AF65-F5344CB8AC3E}">
        <p14:creationId xmlns:p14="http://schemas.microsoft.com/office/powerpoint/2010/main" val="71541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496072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JUSTICE AND MERCY LEGAL AID CENTER (JAMLAC)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060418" cy="3987800"/>
          </a:xfrm>
        </p:spPr>
        <p:txBody>
          <a:bodyPr>
            <a:normAutofit/>
          </a:bodyPr>
          <a:lstStyle/>
          <a:p>
            <a:pPr marL="457200" marR="0" lvl="1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LAW 101</a:t>
            </a:r>
          </a:p>
          <a:p>
            <a:pPr marL="457200" marR="0" lvl="1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(SIJS)</a:t>
            </a:r>
          </a:p>
        </p:txBody>
      </p:sp>
    </p:spTree>
    <p:extLst>
      <p:ext uri="{BB962C8B-B14F-4D97-AF65-F5344CB8AC3E}">
        <p14:creationId xmlns:p14="http://schemas.microsoft.com/office/powerpoint/2010/main" val="286939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0E5-36DD-4ED9-B1D0-00BCCA14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93" y="1918828"/>
            <a:ext cx="3090672" cy="3020344"/>
          </a:xfrm>
        </p:spPr>
        <p:txBody>
          <a:bodyPr/>
          <a:lstStyle/>
          <a:p>
            <a:r>
              <a:rPr lang="en-US" dirty="0"/>
              <a:t>Dissolution and APR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4ECA-3A08-458B-B635-5C5DD0B4C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CCF97-D544-8203-CCBE-21BD182E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F5EC-E725-8A69-812D-7B6FD279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872197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Dissolution/APR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2586-BF41-BBBF-4097-F0923F5C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91" y="2286000"/>
            <a:ext cx="7898618" cy="4572000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Original Filing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Petition for Dissolution (JDF 1101)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Petition for Allocation of Parental Responsibilities (JDF 1413)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Case Information Sheet (JDF 1000)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Motion to Waive Filing Fees (JDF 205)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Response to Petition (Dissolution) (JDF 1103)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Summons for Dissolution (JDF 1102)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Waiver and Acceptance of Service (JDF 1102(a))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Return of Service (Dissolution of Marriage) (JDF 1102(b))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Summons for APR (JDF 1414)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Waiver and Acceptance of Service (JDF 1414(a))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Return of Service (JDF 1414(b))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Alternative Service (JDF 1301)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Most challenging part of SIJS process</a:t>
            </a:r>
          </a:p>
          <a:p>
            <a:pPr marL="59436" lvl="1" indent="0">
              <a:spcBef>
                <a:spcPts val="0"/>
              </a:spcBef>
              <a:buNone/>
            </a:pPr>
            <a:endParaRPr lang="en-US" sz="1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1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1384-5937-4737-A76F-DC8308F3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872197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Dissolution/APR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64F6-92F4-463A-B855-B9B43CC1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91" y="2286000"/>
            <a:ext cx="7898618" cy="4368800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Initial Status Conference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Court Requirements in all cases</a:t>
            </a:r>
            <a:endParaRPr lang="en-US" sz="2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16.2 Disclosures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Sworn Financial Statement (JDF 1111)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Certificate of Compliance (JDF 1104)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Mediation (may request a waiver if Domestic Violence)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Dispute Resolution offers reduced rates with income qualification</a:t>
            </a:r>
            <a:endParaRPr lang="en-US" sz="19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Parenting Class (unless Dissolution without children)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Temporary Order Hearing (JDF 1106)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Permanent Orders Hearing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Separation Agreement (JDF 1115)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Parenting Plan (JDF 1113)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Decree of Dissolution of Marriage (JDF 1116)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Support Order (JDF 1117)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9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Joint Trial Management Certificate (JTMC)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6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F427-4995-432E-B6E2-B3728E30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Family Law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2F75-0AC4-4AB3-9F7B-9B76A4E1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91" y="2971800"/>
            <a:ext cx="7441418" cy="22098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All Family Law forms can be found at: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https://www.courts.state.co.us/Self_Help/family/</a:t>
            </a:r>
            <a:b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0E5-36DD-4ED9-B1D0-00BCCA14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93" y="1918828"/>
            <a:ext cx="3090672" cy="3020344"/>
          </a:xfrm>
        </p:spPr>
        <p:txBody>
          <a:bodyPr/>
          <a:lstStyle/>
          <a:p>
            <a:r>
              <a:rPr lang="en-US" dirty="0"/>
              <a:t>Working with JAMLAC 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4ECA-3A08-458B-B635-5C5DD0B4C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CEF7-28BF-4C60-A3C3-F8EB1454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Working with Victims/Survivors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6496-23AF-4323-AA8B-778C849E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530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clients who have experienced domestic violence or other crimes has its unique challenges. Clients may: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uffer from PTSD or have trouble remembering things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eed extra patience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extra reminders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these clients can also bring unique fulfillment: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Clients are often very grateful for the help</a:t>
            </a:r>
            <a:endParaRPr lang="en-US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are helping someone begin a new life free of abuse and violence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53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08B09-EDF5-438F-8D36-CFC846F4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79" y="1113062"/>
            <a:ext cx="2536723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Power and Control Wheel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A5C14E-C43A-4E32-9638-9835A4570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425" y="914400"/>
            <a:ext cx="5205175" cy="505259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5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B202-C208-EC30-B1E9-6B7BAB74B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B04C-CD54-BA09-41AB-2BEBFC88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Increasing Access to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3CAD-E08A-3DAC-606E-4051DB7E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530600"/>
          </a:xfrm>
        </p:spPr>
        <p:txBody>
          <a:bodyPr>
            <a:normAutofit/>
          </a:bodyPr>
          <a:lstStyle/>
          <a:p>
            <a:r>
              <a:rPr lang="en-US" sz="2000" dirty="0"/>
              <a:t>Overcoming unconscious bias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Clients w/ different cultural background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B31166"/>
              </a:buClr>
              <a:buFont typeface="Calibri" panose="020F0502020204030204" pitchFamily="34" charset="0"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Challenge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 understanding legal processes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Calibri" panose="020F0502020204030204" pitchFamily="34" charset="0"/>
              <a:buChar char="-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Clients w/ different language background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Calibri" panose="020F0502020204030204" pitchFamily="34" charset="0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Clients w/ low-income background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B31166"/>
              </a:buClr>
              <a:buFont typeface="Calibri" panose="020F0502020204030204" pitchFamily="34" charset="0"/>
              <a:buChar char="-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Difficulties meeting in person or during workday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Clr>
                <a:srgbClr val="B31166"/>
              </a:buClr>
              <a:buFont typeface="Calibri" panose="020F0502020204030204" pitchFamily="34" charset="0"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Cambria" panose="02040503050406030204" pitchFamily="18" charset="0"/>
                <a:cs typeface="Times New Roman" panose="02020603050405020304" pitchFamily="18" charset="0"/>
              </a:rPr>
              <a:t>Childcare realities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You are helping people achieve an access to the legal system thought to be too difficult or impossible</a:t>
            </a:r>
          </a:p>
        </p:txBody>
      </p:sp>
    </p:spTree>
    <p:extLst>
      <p:ext uri="{BB962C8B-B14F-4D97-AF65-F5344CB8AC3E}">
        <p14:creationId xmlns:p14="http://schemas.microsoft.com/office/powerpoint/2010/main" val="112116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64" y="650129"/>
            <a:ext cx="6343672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Thank You for Attending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7975" y="2203027"/>
            <a:ext cx="8850923" cy="17865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/>
              <a:t> 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Steve Thompson, </a:t>
            </a:r>
            <a:r>
              <a:rPr lang="en-US" sz="7200" dirty="0" err="1">
                <a:solidFill>
                  <a:schemeClr val="tx1"/>
                </a:solidFill>
              </a:rPr>
              <a:t>sthompson@jamlac.org</a:t>
            </a:r>
            <a:endParaRPr lang="en-US" sz="7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Jose Escobar, </a:t>
            </a:r>
            <a:r>
              <a:rPr lang="en-US" sz="7200" dirty="0" err="1">
                <a:solidFill>
                  <a:schemeClr val="tx1"/>
                </a:solidFill>
              </a:rPr>
              <a:t>jescobar@jamlac.org</a:t>
            </a:r>
            <a:endParaRPr lang="en-US" sz="7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Elizabeth Davidson, </a:t>
            </a:r>
            <a:r>
              <a:rPr lang="en-US" sz="7200" dirty="0" err="1">
                <a:solidFill>
                  <a:schemeClr val="tx1"/>
                </a:solidFill>
              </a:rPr>
              <a:t>edavidson@jamlac.org</a:t>
            </a:r>
            <a:endParaRPr lang="en-US" sz="7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Alex Holmes, aholmes@jamlac.org</a:t>
            </a:r>
          </a:p>
          <a:p>
            <a:pPr marL="0" indent="0" algn="ctr">
              <a:buNone/>
            </a:pPr>
            <a:endParaRPr lang="en-US" sz="7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913 Wyandot St.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Denver, CO 80204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303-839-1008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0D4A3B7-5D78-4BA8-9874-2C968228B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34000"/>
            <a:ext cx="2173570" cy="11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2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343672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Jurisdiction for Dissolution/APR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060418" cy="39878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Jurisdiction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Subject Matter Jurisdiction - C.R.S. §14-10-106</a:t>
            </a:r>
            <a:endParaRPr lang="en-US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party must be domiciled in CO for 91 days.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wait 91 days after filing before Court may enter Decree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must be residents for 181 days.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Jurisdiction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Served in Colorado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Waiver by Opposing Party (sign document or enter appearance in the case)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Arm Statute (includes possible conception of child in state)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court must have both Subject Matter and Personal Jurisdiction in order to hear a case and issue orders.</a:t>
            </a:r>
          </a:p>
        </p:txBody>
      </p:sp>
    </p:spTree>
    <p:extLst>
      <p:ext uri="{BB962C8B-B14F-4D97-AF65-F5344CB8AC3E}">
        <p14:creationId xmlns:p14="http://schemas.microsoft.com/office/powerpoint/2010/main" val="253297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6567-A58B-4DB4-B9CC-1E46474A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914400"/>
            <a:ext cx="6343672" cy="709865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3600" dirty="0"/>
              <a:t>Property Division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C932-DA61-415F-A2FA-BE243FF6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199"/>
            <a:ext cx="6984218" cy="378918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Property Division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C.R.S. §14-10-113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“Fair, Equitable, and not unconscionable” division, considering following factors: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 to the marriage (including homemaker);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the property set apart to each party;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 circumstances of parties (include desirability of children remaining in marital home); and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or decrease in value in separate property or depletion of separate property for marital estate</a:t>
            </a:r>
            <a:endParaRPr lang="en-US" sz="12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Property division includes division of assets and debts.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Division is Equitable, but not necessarily equal.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24E451D-1980-43DC-B1A9-3A0EE14D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0"/>
            <a:ext cx="6343672" cy="1524000"/>
          </a:xfrm>
        </p:spPr>
        <p:txBody>
          <a:bodyPr/>
          <a:lstStyle/>
          <a:p>
            <a:pPr algn="ctr"/>
            <a:r>
              <a:rPr lang="en-US" altLang="en-US" dirty="0"/>
              <a:t>	</a:t>
            </a:r>
            <a:r>
              <a:rPr lang="en-US" sz="4000" dirty="0"/>
              <a:t>Marital Property 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20AF-EFB4-4385-A070-95715789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514600"/>
            <a:ext cx="7441418" cy="41148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Marital property includes all property acquired during the marriage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Exceptions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Property acquired by gift, bequest, devise, or descent;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Property acquired in exchange for separate property;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Property acquired after legal separation;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Property excluded by valid agreement (i.e. prenuptial agreement)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Marital property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include the increase of equity in property purchased prior to the marriage, specifically the marital home</a:t>
            </a:r>
            <a:endParaRPr lang="en-US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Marital property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include the increase of equity in property purchased prior to the marriage, specifically the marital home</a:t>
            </a:r>
            <a:endParaRPr lang="en-US" sz="2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735D94-8CEC-457E-B5C8-5C4B9C60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43"/>
            <a:ext cx="8229600" cy="1041525"/>
          </a:xfrm>
        </p:spPr>
        <p:txBody>
          <a:bodyPr/>
          <a:lstStyle/>
          <a:p>
            <a:pPr algn="ctr"/>
            <a:r>
              <a:rPr lang="en-US" sz="4000" dirty="0"/>
              <a:t>Spousal Maintenance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D364FAD-2983-48BB-8E21-AF0C4F52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7244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Spousal Maintenance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C.R.S. §14-10-114</a:t>
            </a: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Statutory Formula </a:t>
            </a:r>
            <a:endParaRPr lang="en-US" sz="20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 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each parties’ income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 for marriages lasting 3-20 years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Gradual increase in percentage each month - 31% to 50% of the length of the marriage (50% starts at 150 months)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Factors – 12 factors, including: Financial resources of the parties; Lifestyle during the marriage; Duration of the marriage; Health of parties; and Allocation of property</a:t>
            </a:r>
            <a:endParaRPr lang="en-US" sz="20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**Option disproportionate allocation of property in lieu of maintenance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62D8-2779-4315-AFA8-1390DD4C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4" y="838200"/>
            <a:ext cx="6343672" cy="709865"/>
          </a:xfrm>
        </p:spPr>
        <p:txBody>
          <a:bodyPr/>
          <a:lstStyle/>
          <a:p>
            <a:pPr algn="ctr"/>
            <a:r>
              <a:rPr lang="en-US" dirty="0"/>
              <a:t>Common Law 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7BFF-6F4A-95F1-8B0D-061704F4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5720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Law Marriage occurs when two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parties mutually intended to enter a </a:t>
            </a:r>
            <a:r>
              <a:rPr lang="en-US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marital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relationship-that is, to share a life together as spouses in a committed, intimate relationship of mutual support and mutual obligation.” (Hogsett v. Neale (2021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Courts first look at if there is an express agreement.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not an express agreement, the Court may infer Common Law Marriage using the following factors: :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Filing taxes as married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insurance policy as spouses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Ceremony and/or exchange of rings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Cards exchanged as husband/wife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each other out as married to friends and family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similar actions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factual determination that will have to be made by the court – cannot guarantee that these factors will be enough to prove Common Law marriage</a:t>
            </a:r>
            <a:r>
              <a:rPr lang="en-US" sz="1600" dirty="0"/>
              <a:t>.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657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0E5-36DD-4ED9-B1D0-00BCCA14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of Parental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4ECA-3A08-458B-B635-5C5DD0B4C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4B48-A576-4D37-813B-6F3C8A89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63" y="914400"/>
            <a:ext cx="6343672" cy="709865"/>
          </a:xfrm>
        </p:spPr>
        <p:txBody>
          <a:bodyPr/>
          <a:lstStyle/>
          <a:p>
            <a:pPr algn="ctr"/>
            <a:r>
              <a:rPr lang="en-US" sz="3600" dirty="0"/>
              <a:t>What is APR?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0DB6-BCF2-4530-A2B8-6F0EF0D7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94" y="2286000"/>
            <a:ext cx="8026009" cy="43434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Allocation of Parental Responsibilities: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Orders regarding a Parenting Plan for Minor Children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Commonly referred to as custody (not a legal term in Colorado)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Includes 3 Major Areas: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Parenting Time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Decision Making</a:t>
            </a:r>
          </a:p>
          <a:p>
            <a:pPr lvl="1" indent="-342900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Child Support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Cannot result in terminating a parent’s rights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19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6f1642-436c-4ad6-8088-e64209a50b8e">
      <Terms xmlns="http://schemas.microsoft.com/office/infopath/2007/PartnerControls"/>
    </lcf76f155ced4ddcb4097134ff3c332f>
    <TaxCatchAll xmlns="572e15ba-ddc8-49df-bb8a-2c5d4bc270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7B1D385E10F48B43F6FB599C03AE7" ma:contentTypeVersion="16" ma:contentTypeDescription="Create a new document." ma:contentTypeScope="" ma:versionID="c1fcf24edbec5c69078fc772396619db">
  <xsd:schema xmlns:xsd="http://www.w3.org/2001/XMLSchema" xmlns:xs="http://www.w3.org/2001/XMLSchema" xmlns:p="http://schemas.microsoft.com/office/2006/metadata/properties" xmlns:ns2="916f1642-436c-4ad6-8088-e64209a50b8e" xmlns:ns3="572e15ba-ddc8-49df-bb8a-2c5d4bc270c3" targetNamespace="http://schemas.microsoft.com/office/2006/metadata/properties" ma:root="true" ma:fieldsID="7be3601eab62ca5077f252663dd1ccef" ns2:_="" ns3:_="">
    <xsd:import namespace="916f1642-436c-4ad6-8088-e64209a50b8e"/>
    <xsd:import namespace="572e15ba-ddc8-49df-bb8a-2c5d4bc27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f1642-436c-4ad6-8088-e64209a50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33d300-0bd0-4412-83fb-25080cdb3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e15ba-ddc8-49df-bb8a-2c5d4bc270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d95bcc-c5f9-45c2-85a0-ca361f1f74c6}" ma:internalName="TaxCatchAll" ma:showField="CatchAllData" ma:web="572e15ba-ddc8-49df-bb8a-2c5d4bc27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809CE-333F-41D3-ADB6-FE766EEE73BB}">
  <ds:schemaRefs>
    <ds:schemaRef ds:uri="http://schemas.microsoft.com/office/2006/metadata/properties"/>
    <ds:schemaRef ds:uri="http://schemas.microsoft.com/office/infopath/2007/PartnerControls"/>
    <ds:schemaRef ds:uri="916f1642-436c-4ad6-8088-e64209a50b8e"/>
    <ds:schemaRef ds:uri="572e15ba-ddc8-49df-bb8a-2c5d4bc270c3"/>
  </ds:schemaRefs>
</ds:datastoreItem>
</file>

<file path=customXml/itemProps2.xml><?xml version="1.0" encoding="utf-8"?>
<ds:datastoreItem xmlns:ds="http://schemas.openxmlformats.org/officeDocument/2006/customXml" ds:itemID="{F7FF22E3-593F-4F51-8887-E5D192C46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D18275-CDE4-4053-8602-62E1E22C3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f1642-436c-4ad6-8088-e64209a50b8e"/>
    <ds:schemaRef ds:uri="572e15ba-ddc8-49df-bb8a-2c5d4bc27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29565</TotalTime>
  <Words>1879</Words>
  <Application>Microsoft Macintosh PowerPoint</Application>
  <PresentationFormat>On-screen Show (4:3)</PresentationFormat>
  <Paragraphs>251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Britannic Bold</vt:lpstr>
      <vt:lpstr>Calibri</vt:lpstr>
      <vt:lpstr>Cambria</vt:lpstr>
      <vt:lpstr>Century Gothic</vt:lpstr>
      <vt:lpstr>Courier New</vt:lpstr>
      <vt:lpstr>Symbol</vt:lpstr>
      <vt:lpstr>Times New Roman</vt:lpstr>
      <vt:lpstr>Wingdings</vt:lpstr>
      <vt:lpstr>Wingdings 3</vt:lpstr>
      <vt:lpstr>Ion Boardroom</vt:lpstr>
      <vt:lpstr>PowerPoint Presentation</vt:lpstr>
      <vt:lpstr>JUSTICE AND MERCY LEGAL AID CENTER (JAMLAC)</vt:lpstr>
      <vt:lpstr>Jurisdiction for Dissolution/APR</vt:lpstr>
      <vt:lpstr> Property Division </vt:lpstr>
      <vt:lpstr> Marital Property  </vt:lpstr>
      <vt:lpstr>Spousal Maintenance</vt:lpstr>
      <vt:lpstr>Common Law Marriage</vt:lpstr>
      <vt:lpstr>Allocation of Parental Responsibilities</vt:lpstr>
      <vt:lpstr>What is APR?</vt:lpstr>
      <vt:lpstr>Who Can File an APR Petition?</vt:lpstr>
      <vt:lpstr>APR Jurisdiction </vt:lpstr>
      <vt:lpstr>Parenting Time </vt:lpstr>
      <vt:lpstr>Parental Decision-Making Authority </vt:lpstr>
      <vt:lpstr> Child and Family Investigator </vt:lpstr>
      <vt:lpstr>Child Support </vt:lpstr>
      <vt:lpstr>Child Support Cont… </vt:lpstr>
      <vt:lpstr>Enforcement of  Child Support Award</vt:lpstr>
      <vt:lpstr>Child Dependency Exemption </vt:lpstr>
      <vt:lpstr>Special Immigrant Juvenile Status</vt:lpstr>
      <vt:lpstr>Dissolution and APR Process</vt:lpstr>
      <vt:lpstr>Dissolution/APR Process</vt:lpstr>
      <vt:lpstr>Dissolution/APR Process</vt:lpstr>
      <vt:lpstr>Family Law Forms</vt:lpstr>
      <vt:lpstr>Working with JAMLAC Clients</vt:lpstr>
      <vt:lpstr>Working with Victims/Survivors</vt:lpstr>
      <vt:lpstr>Power and Control Wheel</vt:lpstr>
      <vt:lpstr>Increasing Access to Justice</vt:lpstr>
      <vt:lpstr>QUESTIONS? Thank You for Attending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“Legal Way”?</dc:title>
  <dc:creator>Tina Diaz</dc:creator>
  <cp:lastModifiedBy>Marlene Bedoya</cp:lastModifiedBy>
  <cp:revision>175</cp:revision>
  <cp:lastPrinted>2019-09-16T22:40:54Z</cp:lastPrinted>
  <dcterms:created xsi:type="dcterms:W3CDTF">2017-03-22T16:43:38Z</dcterms:created>
  <dcterms:modified xsi:type="dcterms:W3CDTF">2025-04-29T15:13:00Z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0x0101003D07B1D385E10F48B43F6FB599C03AE7</vt:lpwstr>
  </property>
  <property fmtid="{D5CDD505-2E9C-101B-9397-08002B2CF9AE}" pid="3" name="Order">
    <vt:r8>31298900</vt:r8>
  </property>
  <property fmtid="{D5CDD505-2E9C-101B-9397-08002B2CF9AE}" pid="4" name="MediaServiceImageTags">
    <vt:lpwstr/>
  </property>
</Properties>
</file>