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68" r:id="rId8"/>
    <p:sldId id="276" r:id="rId9"/>
    <p:sldId id="270" r:id="rId10"/>
    <p:sldId id="260" r:id="rId11"/>
    <p:sldId id="261" r:id="rId12"/>
    <p:sldId id="262" r:id="rId13"/>
    <p:sldId id="269" r:id="rId14"/>
    <p:sldId id="263" r:id="rId15"/>
    <p:sldId id="273" r:id="rId16"/>
    <p:sldId id="278" r:id="rId17"/>
    <p:sldId id="279" r:id="rId18"/>
    <p:sldId id="274" r:id="rId19"/>
    <p:sldId id="265" r:id="rId20"/>
    <p:sldId id="275" r:id="rId21"/>
    <p:sldId id="266" r:id="rId22"/>
    <p:sldId id="267" r:id="rId23"/>
  </p:sldIdLst>
  <p:sldSz cx="18288000" cy="10287000"/>
  <p:notesSz cx="6858000" cy="9144000"/>
  <p:embeddedFontLst>
    <p:embeddedFont>
      <p:font typeface="Pluma Bold" panose="020B0604020202020204" charset="0"/>
      <p:regular r:id="rId24"/>
    </p:embeddedFont>
    <p:embeddedFont>
      <p:font typeface="Varela Round" panose="00000500000000000000" pitchFamily="2" charset="-79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B72392-723F-81CB-018D-43CB25BD960E}" v="4" dt="2025-05-28T18:56:39.278"/>
    <p1510:client id="{3B0A51B2-727C-F4E3-3274-74E44EAAFE51}" v="36" dt="2025-05-29T14:59:06.572"/>
    <p1510:client id="{419AE8D2-3D28-8B57-8396-97315F4B7184}" v="3" dt="2025-05-29T16:10:24.907"/>
    <p1510:client id="{5584F622-3D73-49AC-779A-DFA4CE087249}" v="17" dt="2025-05-28T15:29:52.231"/>
    <p1510:client id="{5C512ADD-4CAD-9222-E70A-27EDB62B6967}" v="43" dt="2025-05-28T17:06:55.634"/>
    <p1510:client id="{62143047-C04C-D620-E461-942445DFFF0B}" v="425" dt="2025-05-28T16:55:27.697"/>
    <p1510:client id="{743A30FE-35BC-A78B-65CB-F9263BEA97B1}" v="10" dt="2025-05-28T18:29:54.244"/>
    <p1510:client id="{82E57E1A-4F65-BAEF-1B63-AE228DEBBDE4}" v="218" dt="2025-05-28T18:53:33.520"/>
    <p1510:client id="{951ECD9B-14B5-15F2-160D-22746F70F023}" v="150" dt="2025-05-28T19:43:28.791"/>
    <p1510:client id="{C69B3894-1567-8E71-27EF-F6B9BEF8939E}" v="12" dt="2025-05-28T19:24:43.747"/>
    <p1510:client id="{E3735FDF-29CC-A823-D99E-C98AB8E2DE60}" v="29" dt="2025-05-28T17:54:37.636"/>
    <p1510:client id="{E5604A1C-ACD1-9D98-6530-7CE8D12251C6}" v="740" dt="2025-05-28T15:24:35.5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94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uscis.gov/sites/default/files/document/memos/2017-17-1-RoleUseInterpreters-PM-602-0125-1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>
            <a:off x="0" y="1270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391558" y="1633173"/>
            <a:ext cx="15510687" cy="8637169"/>
          </a:xfrm>
          <a:custGeom>
            <a:avLst/>
            <a:gdLst/>
            <a:ahLst/>
            <a:cxnLst/>
            <a:rect l="l" t="t" r="r" b="b"/>
            <a:pathLst>
              <a:path w="10993119" h="6275893">
                <a:moveTo>
                  <a:pt x="0" y="6275893"/>
                </a:moveTo>
                <a:lnTo>
                  <a:pt x="10993119" y="6275893"/>
                </a:lnTo>
                <a:lnTo>
                  <a:pt x="10993119" y="0"/>
                </a:lnTo>
                <a:lnTo>
                  <a:pt x="0" y="0"/>
                </a:lnTo>
                <a:lnTo>
                  <a:pt x="0" y="6275893"/>
                </a:lnTo>
                <a:close/>
              </a:path>
            </a:pathLst>
          </a:custGeom>
          <a:blipFill>
            <a:blip r:embed="rId3"/>
            <a:stretch>
              <a:fillRect t="-30920" r="-102940" b="-1232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6360" y="1257"/>
            <a:ext cx="7050014" cy="2165258"/>
          </a:xfrm>
          <a:custGeom>
            <a:avLst/>
            <a:gdLst/>
            <a:ahLst/>
            <a:cxnLst/>
            <a:rect l="l" t="t" r="r" b="b"/>
            <a:pathLst>
              <a:path w="13581442" h="4342400">
                <a:moveTo>
                  <a:pt x="0" y="0"/>
                </a:moveTo>
                <a:lnTo>
                  <a:pt x="13581441" y="0"/>
                </a:lnTo>
                <a:lnTo>
                  <a:pt x="13581441" y="4342400"/>
                </a:lnTo>
                <a:lnTo>
                  <a:pt x="0" y="434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9505" b="-83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3367369" y="-102171"/>
            <a:ext cx="5166432" cy="2765962"/>
            <a:chOff x="0" y="0"/>
            <a:chExt cx="7590097" cy="54296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590097" cy="5429663"/>
            </a:xfrm>
            <a:custGeom>
              <a:avLst/>
              <a:gdLst/>
              <a:ahLst/>
              <a:cxnLst/>
              <a:rect l="l" t="t" r="r" b="b"/>
              <a:pathLst>
                <a:path w="7590097" h="5429663">
                  <a:moveTo>
                    <a:pt x="0" y="0"/>
                  </a:moveTo>
                  <a:lnTo>
                    <a:pt x="7590097" y="0"/>
                  </a:lnTo>
                  <a:lnTo>
                    <a:pt x="7590097" y="5429663"/>
                  </a:lnTo>
                  <a:lnTo>
                    <a:pt x="0" y="5429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26638" y="1791783"/>
              <a:ext cx="5349142" cy="2830556"/>
            </a:xfrm>
            <a:custGeom>
              <a:avLst/>
              <a:gdLst/>
              <a:ahLst/>
              <a:cxnLst/>
              <a:rect l="l" t="t" r="r" b="b"/>
              <a:pathLst>
                <a:path w="5349142" h="2830556">
                  <a:moveTo>
                    <a:pt x="0" y="0"/>
                  </a:moveTo>
                  <a:lnTo>
                    <a:pt x="5349142" y="0"/>
                  </a:lnTo>
                  <a:lnTo>
                    <a:pt x="5349142" y="2830556"/>
                  </a:lnTo>
                  <a:lnTo>
                    <a:pt x="0" y="2830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835113" y="6740495"/>
            <a:ext cx="3466232" cy="3527972"/>
          </a:xfrm>
          <a:custGeom>
            <a:avLst/>
            <a:gdLst/>
            <a:ahLst/>
            <a:cxnLst/>
            <a:rect l="l" t="t" r="r" b="b"/>
            <a:pathLst>
              <a:path w="3466232" h="3527972">
                <a:moveTo>
                  <a:pt x="3466232" y="0"/>
                </a:moveTo>
                <a:lnTo>
                  <a:pt x="0" y="0"/>
                </a:lnTo>
                <a:lnTo>
                  <a:pt x="0" y="3527972"/>
                </a:lnTo>
                <a:lnTo>
                  <a:pt x="3466232" y="3527972"/>
                </a:lnTo>
                <a:lnTo>
                  <a:pt x="346623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11547" y="2989094"/>
            <a:ext cx="12714895" cy="3023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41"/>
              </a:lnSpc>
            </a:pPr>
            <a:r>
              <a:rPr lang="en-US" sz="8000" b="1" dirty="0">
                <a:effectLst/>
              </a:rPr>
              <a:t>Interpreting for Naturalization Interview: Guide for volunteer interpreters</a:t>
            </a:r>
            <a:endParaRPr lang="en-US" sz="7741" b="1" dirty="0">
              <a:solidFill>
                <a:srgbClr val="302C2C"/>
              </a:solidFill>
              <a:latin typeface="Pluma Bold"/>
              <a:ea typeface="Pluma Bold"/>
              <a:cs typeface="Pluma Bold"/>
              <a:sym typeface="Pluma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5031F-D4C7-4BBA-BC14-F48FA6D2E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A79B77C-CB03-44EB-E52D-37EE35C131D8}"/>
              </a:ext>
            </a:extLst>
          </p:cNvPr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00889FB-A978-6932-7B04-D7B7A313E8D6}"/>
              </a:ext>
            </a:extLst>
          </p:cNvPr>
          <p:cNvGrpSpPr/>
          <p:nvPr/>
        </p:nvGrpSpPr>
        <p:grpSpPr>
          <a:xfrm>
            <a:off x="1125198" y="1399191"/>
            <a:ext cx="16230600" cy="7883571"/>
            <a:chOff x="0" y="0"/>
            <a:chExt cx="5920967" cy="287594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A5A60B7-D795-CF75-7259-91450075EDE8}"/>
                </a:ext>
              </a:extLst>
            </p:cNvPr>
            <p:cNvSpPr/>
            <p:nvPr/>
          </p:nvSpPr>
          <p:spPr>
            <a:xfrm>
              <a:off x="0" y="0"/>
              <a:ext cx="5920967" cy="2875948"/>
            </a:xfrm>
            <a:custGeom>
              <a:avLst/>
              <a:gdLst/>
              <a:ahLst/>
              <a:cxnLst/>
              <a:rect l="l" t="t" r="r" b="b"/>
              <a:pathLst>
                <a:path w="5920967" h="2875948">
                  <a:moveTo>
                    <a:pt x="5796507" y="2875948"/>
                  </a:moveTo>
                  <a:lnTo>
                    <a:pt x="124460" y="2875948"/>
                  </a:lnTo>
                  <a:cubicBezTo>
                    <a:pt x="55880" y="2875948"/>
                    <a:pt x="0" y="2820068"/>
                    <a:pt x="0" y="27514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751488"/>
                  </a:lnTo>
                  <a:cubicBezTo>
                    <a:pt x="5920967" y="2820068"/>
                    <a:pt x="5865087" y="2875948"/>
                    <a:pt x="5796507" y="2875948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3DE3166-716B-A6FF-299A-C720E27CF9DF}"/>
              </a:ext>
            </a:extLst>
          </p:cNvPr>
          <p:cNvSpPr/>
          <p:nvPr/>
        </p:nvSpPr>
        <p:spPr>
          <a:xfrm rot="19489506">
            <a:off x="15220893" y="7211046"/>
            <a:ext cx="2785092" cy="2918248"/>
          </a:xfrm>
          <a:custGeom>
            <a:avLst/>
            <a:gdLst/>
            <a:ahLst/>
            <a:cxnLst/>
            <a:rect l="l" t="t" r="r" b="b"/>
            <a:pathLst>
              <a:path w="2404093" h="2682391">
                <a:moveTo>
                  <a:pt x="0" y="0"/>
                </a:moveTo>
                <a:lnTo>
                  <a:pt x="2404092" y="0"/>
                </a:lnTo>
                <a:lnTo>
                  <a:pt x="2404092" y="2682391"/>
                </a:lnTo>
                <a:lnTo>
                  <a:pt x="0" y="2682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B444F5B-759E-DF2E-58CD-29545F78B299}"/>
              </a:ext>
            </a:extLst>
          </p:cNvPr>
          <p:cNvSpPr txBox="1"/>
          <p:nvPr/>
        </p:nvSpPr>
        <p:spPr>
          <a:xfrm>
            <a:off x="2743200" y="1399192"/>
            <a:ext cx="12994596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000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THE ROLE OF THE INTERPRETER: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57B83371-7763-DAD8-A0D9-F4632E76A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764966">
            <a:off x="-1062175" y="-365705"/>
            <a:ext cx="4959771" cy="4167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0F54BB-19C9-EA92-6B65-FDDB68F9B94D}"/>
              </a:ext>
            </a:extLst>
          </p:cNvPr>
          <p:cNvSpPr txBox="1"/>
          <p:nvPr/>
        </p:nvSpPr>
        <p:spPr>
          <a:xfrm>
            <a:off x="2746612" y="2463403"/>
            <a:ext cx="12115800" cy="64161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Arial" panose="05000000000000000000" pitchFamily="2" charset="2"/>
              <a:buChar char="•"/>
              <a:tabLst>
                <a:tab pos="457200" algn="l"/>
              </a:tabLst>
            </a:pPr>
            <a:r>
              <a:rPr lang="en-US" sz="2400" b="1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Conduit</a:t>
            </a:r>
            <a:r>
              <a:rPr lang="en-US" sz="2400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: Your job is to transmit messages faithfully between the officer and the applicant.</a:t>
            </a:r>
            <a:endParaRPr lang="en-US" sz="2400" kern="100">
              <a:effectLst/>
              <a:latin typeface="Varela Round"/>
              <a:ea typeface="Aptos" panose="020B0004020202020204" pitchFamily="34" charset="0"/>
              <a:cs typeface="Varela Round"/>
            </a:endParaRPr>
          </a:p>
          <a:p>
            <a:pPr marL="342900" indent="-342900">
              <a:lnSpc>
                <a:spcPct val="114999"/>
              </a:lnSpc>
              <a:spcAft>
                <a:spcPts val="800"/>
              </a:spcAft>
              <a:buSzPts val="1000"/>
              <a:buFont typeface="Arial" panose="05000000000000000000" pitchFamily="2" charset="2"/>
              <a:buChar char="•"/>
              <a:tabLst>
                <a:tab pos="457200" algn="l"/>
              </a:tabLst>
            </a:pPr>
            <a:endParaRPr lang="en-US" sz="2400" kern="0">
              <a:latin typeface="Varela Round"/>
              <a:ea typeface="Times New Roman" panose="02020603050405020304" pitchFamily="18" charset="0"/>
              <a:cs typeface="Varela Round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Arial" panose="05000000000000000000" pitchFamily="2" charset="2"/>
              <a:buChar char="•"/>
              <a:tabLst>
                <a:tab pos="457200" algn="l"/>
              </a:tabLst>
            </a:pPr>
            <a:r>
              <a:rPr lang="en-US" sz="2400" b="1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Clarifier</a:t>
            </a:r>
            <a:r>
              <a:rPr lang="en-US" sz="2400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: If needed, you may ask for repetition or clarification to ensure accurate interpretation.</a:t>
            </a:r>
            <a:endParaRPr lang="en-US" sz="2400" kern="100">
              <a:effectLst/>
              <a:latin typeface="Varela Round"/>
              <a:ea typeface="Aptos" panose="020B0004020202020204" pitchFamily="34" charset="0"/>
              <a:cs typeface="Varela Round"/>
            </a:endParaRPr>
          </a:p>
          <a:p>
            <a:pPr marL="342900" indent="-342900">
              <a:lnSpc>
                <a:spcPct val="114999"/>
              </a:lnSpc>
              <a:spcAft>
                <a:spcPts val="800"/>
              </a:spcAft>
              <a:buSzPts val="1000"/>
              <a:buFont typeface="Arial" panose="05000000000000000000" pitchFamily="2" charset="2"/>
              <a:buChar char="•"/>
              <a:tabLst>
                <a:tab pos="457200" algn="l"/>
              </a:tabLst>
            </a:pPr>
            <a:endParaRPr lang="en-US" sz="2400" kern="0">
              <a:latin typeface="Varela Round"/>
              <a:ea typeface="Times New Roman" panose="02020603050405020304" pitchFamily="18" charset="0"/>
              <a:cs typeface="Varela Round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Arial" panose="05000000000000000000" pitchFamily="2" charset="2"/>
              <a:buChar char="•"/>
              <a:tabLst>
                <a:tab pos="457200" algn="l"/>
              </a:tabLst>
            </a:pPr>
            <a:r>
              <a:rPr lang="en-US" sz="2400" b="1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Cultural broker</a:t>
            </a:r>
            <a:r>
              <a:rPr lang="en-US" sz="2400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 (rare in this setting): Only if misunderstandings arise from cultural differences—but usually not used in naturalization interviews.</a:t>
            </a:r>
            <a:endParaRPr lang="en-US" sz="2400" kern="100">
              <a:effectLst/>
              <a:latin typeface="Varela Round"/>
              <a:ea typeface="Aptos" panose="020B0004020202020204" pitchFamily="34" charset="0"/>
              <a:cs typeface="Varela Round"/>
            </a:endParaRPr>
          </a:p>
          <a:p>
            <a:pPr marL="342900" indent="-342900">
              <a:lnSpc>
                <a:spcPct val="114999"/>
              </a:lnSpc>
              <a:spcAft>
                <a:spcPts val="800"/>
              </a:spcAft>
              <a:buSzPts val="1000"/>
              <a:buFont typeface="Arial" panose="05000000000000000000" pitchFamily="2" charset="2"/>
              <a:buChar char="•"/>
              <a:tabLst>
                <a:tab pos="457200" algn="l"/>
              </a:tabLst>
            </a:pPr>
            <a:endParaRPr lang="en-US" sz="2400" kern="0">
              <a:latin typeface="Varela Round"/>
              <a:ea typeface="Times New Roman" panose="02020603050405020304" pitchFamily="18" charset="0"/>
              <a:cs typeface="Varela Round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Arial" panose="05000000000000000000" pitchFamily="2" charset="2"/>
              <a:buChar char="•"/>
              <a:tabLst>
                <a:tab pos="457200" algn="l"/>
              </a:tabLst>
            </a:pPr>
            <a:r>
              <a:rPr lang="en-US" sz="2400" b="1" kern="0">
                <a:solidFill>
                  <a:srgbClr val="FF0000"/>
                </a:solidFill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NOT</a:t>
            </a:r>
            <a:r>
              <a:rPr lang="en-US" sz="2400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: a helper, advocate, or legal advisor.</a:t>
            </a:r>
            <a:endParaRPr lang="en-US" sz="2400" kern="100">
              <a:effectLst/>
              <a:latin typeface="Varela Round"/>
              <a:ea typeface="Aptos" panose="020B0004020202020204" pitchFamily="34" charset="0"/>
              <a:cs typeface="Varela Round"/>
            </a:endParaRPr>
          </a:p>
          <a:p>
            <a:pPr marL="342900" indent="-342900">
              <a:lnSpc>
                <a:spcPct val="114999"/>
              </a:lnSpc>
              <a:spcAft>
                <a:spcPts val="800"/>
              </a:spcAft>
              <a:buSzPts val="1000"/>
              <a:buFont typeface="Arial" panose="05000000000000000000" pitchFamily="2" charset="2"/>
              <a:buChar char="•"/>
            </a:pPr>
            <a:endParaRPr lang="en-US" sz="2400" kern="0">
              <a:latin typeface="Varela Round"/>
              <a:ea typeface="Times New Roman" panose="02020603050405020304" pitchFamily="18" charset="0"/>
              <a:cs typeface="Varela Round"/>
            </a:endParaRPr>
          </a:p>
          <a:p>
            <a:pPr marR="0">
              <a:lnSpc>
                <a:spcPct val="115000"/>
              </a:lnSpc>
              <a:spcAft>
                <a:spcPts val="800"/>
              </a:spcAft>
            </a:pPr>
            <a:r>
              <a:rPr lang="en-US" sz="2400" b="1" kern="0">
                <a:solidFill>
                  <a:srgbClr val="00B050"/>
                </a:solidFill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Key Point</a:t>
            </a:r>
            <a:r>
              <a:rPr lang="en-US" sz="2400" kern="0">
                <a:solidFill>
                  <a:srgbClr val="00B050"/>
                </a:solidFill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:</a:t>
            </a:r>
            <a:r>
              <a:rPr lang="en-US" sz="2400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 You’re there to support communication—not to help the applicant "pass" the interview.</a:t>
            </a:r>
            <a:endParaRPr lang="en-US" sz="2400" kern="100">
              <a:effectLst/>
              <a:latin typeface="Varela Round"/>
              <a:ea typeface="Aptos" panose="020B0004020202020204" pitchFamily="34" charset="0"/>
              <a:cs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672915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23312" y="594805"/>
            <a:ext cx="16230600" cy="9111869"/>
            <a:chOff x="0" y="0"/>
            <a:chExt cx="5920967" cy="28759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20967" cy="2875948"/>
            </a:xfrm>
            <a:custGeom>
              <a:avLst/>
              <a:gdLst/>
              <a:ahLst/>
              <a:cxnLst/>
              <a:rect l="l" t="t" r="r" b="b"/>
              <a:pathLst>
                <a:path w="5920967" h="2875948">
                  <a:moveTo>
                    <a:pt x="5796507" y="2875948"/>
                  </a:moveTo>
                  <a:lnTo>
                    <a:pt x="124460" y="2875948"/>
                  </a:lnTo>
                  <a:cubicBezTo>
                    <a:pt x="55880" y="2875948"/>
                    <a:pt x="0" y="2820068"/>
                    <a:pt x="0" y="27514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751488"/>
                  </a:lnTo>
                  <a:cubicBezTo>
                    <a:pt x="5920967" y="2820068"/>
                    <a:pt x="5865087" y="2875948"/>
                    <a:pt x="5796507" y="2875948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2110494">
            <a:off x="533605" y="447562"/>
            <a:ext cx="2404093" cy="2682391"/>
          </a:xfrm>
          <a:custGeom>
            <a:avLst/>
            <a:gdLst/>
            <a:ahLst/>
            <a:cxnLst/>
            <a:rect l="l" t="t" r="r" b="b"/>
            <a:pathLst>
              <a:path w="2404093" h="2682391">
                <a:moveTo>
                  <a:pt x="0" y="0"/>
                </a:moveTo>
                <a:lnTo>
                  <a:pt x="2404092" y="0"/>
                </a:lnTo>
                <a:lnTo>
                  <a:pt x="2404092" y="2682391"/>
                </a:lnTo>
                <a:lnTo>
                  <a:pt x="0" y="2682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15169">
            <a:off x="15040165" y="8882477"/>
            <a:ext cx="2565508" cy="1054004"/>
          </a:xfrm>
          <a:custGeom>
            <a:avLst/>
            <a:gdLst/>
            <a:ahLst/>
            <a:cxnLst/>
            <a:rect l="l" t="t" r="r" b="b"/>
            <a:pathLst>
              <a:path w="3726650" h="1271719">
                <a:moveTo>
                  <a:pt x="0" y="0"/>
                </a:moveTo>
                <a:lnTo>
                  <a:pt x="3726651" y="0"/>
                </a:lnTo>
                <a:lnTo>
                  <a:pt x="3726651" y="1271719"/>
                </a:lnTo>
                <a:lnTo>
                  <a:pt x="0" y="1271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787768" y="1177416"/>
            <a:ext cx="10695405" cy="711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6000">
                <a:latin typeface="Pluma Bold" panose="020B0604020202020204" charset="0"/>
                <a:ea typeface="Pluma Bold"/>
                <a:cs typeface="Pluma Bold"/>
                <a:sym typeface="Pluma Bold"/>
              </a:rPr>
              <a:t>CORE PRINCIPLES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94225" y="2602673"/>
            <a:ext cx="13746012" cy="669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14999"/>
              </a:lnSpc>
              <a:spcAft>
                <a:spcPts val="800"/>
              </a:spcAft>
              <a:buFont typeface="Arial,Sans-Serif" panose="020B0604020202020204" pitchFamily="34" charset="0"/>
              <a:buChar char="•"/>
            </a:pPr>
            <a:r>
              <a:rPr lang="en-US" sz="2400" b="1" kern="0">
                <a:latin typeface="Varela Round"/>
                <a:ea typeface="Times New Roman" panose="02020603050405020304" pitchFamily="18" charset="0"/>
                <a:cs typeface="Varela Round"/>
              </a:rPr>
              <a:t>Conduit</a:t>
            </a:r>
            <a:r>
              <a:rPr lang="en-US" sz="2400" kern="0">
                <a:latin typeface="Varela Round"/>
                <a:ea typeface="Times New Roman" panose="02020603050405020304" pitchFamily="18" charset="0"/>
                <a:cs typeface="Varela Round"/>
              </a:rPr>
              <a:t>: </a:t>
            </a:r>
            <a:r>
              <a:rPr lang="en-US" sz="2400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Your </a:t>
            </a:r>
            <a:r>
              <a:rPr lang="en-US" sz="2400" kern="0">
                <a:latin typeface="Varela Round"/>
                <a:ea typeface="Times New Roman" panose="02020603050405020304" pitchFamily="18" charset="0"/>
                <a:cs typeface="Varela Round"/>
              </a:rPr>
              <a:t>job is to transmit messages faithfully between the officer and the applicant</a:t>
            </a:r>
            <a:r>
              <a:rPr lang="en-US" sz="2400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.</a:t>
            </a:r>
            <a:endParaRPr lang="en-US" sz="2400" kern="0">
              <a:effectLst/>
              <a:latin typeface="Varela Round"/>
              <a:ea typeface="Aptos" panose="020B0004020202020204" pitchFamily="34" charset="0"/>
              <a:cs typeface="Varela Round"/>
            </a:endParaRPr>
          </a:p>
          <a:p>
            <a:pPr marL="342900" indent="-342900">
              <a:lnSpc>
                <a:spcPct val="114999"/>
              </a:lnSpc>
              <a:spcAft>
                <a:spcPts val="800"/>
              </a:spcAft>
              <a:buFont typeface="Arial,Sans-Serif" panose="020B0604020202020204" pitchFamily="34" charset="0"/>
              <a:buChar char="•"/>
            </a:pPr>
            <a:endParaRPr lang="en-US" sz="2400" kern="0">
              <a:latin typeface="Varela Round"/>
              <a:ea typeface="Times New Roman" panose="02020603050405020304" pitchFamily="18" charset="0"/>
              <a:cs typeface="Varela Round"/>
            </a:endParaRPr>
          </a:p>
          <a:p>
            <a:pPr marL="342900" indent="-342900">
              <a:lnSpc>
                <a:spcPct val="114999"/>
              </a:lnSpc>
              <a:spcAft>
                <a:spcPts val="800"/>
              </a:spcAft>
              <a:buFont typeface="Arial,Sans-Serif" panose="020B0604020202020204" pitchFamily="34" charset="0"/>
              <a:buChar char="•"/>
            </a:pPr>
            <a:r>
              <a:rPr lang="en-US" sz="2400" b="1" kern="0">
                <a:latin typeface="Varela Round"/>
                <a:ea typeface="Times New Roman" panose="02020603050405020304" pitchFamily="18" charset="0"/>
                <a:cs typeface="Varela Round"/>
              </a:rPr>
              <a:t>Clarifier</a:t>
            </a:r>
            <a:r>
              <a:rPr lang="en-US" sz="2400" kern="0">
                <a:latin typeface="Varela Round"/>
                <a:ea typeface="Times New Roman" panose="02020603050405020304" pitchFamily="18" charset="0"/>
                <a:cs typeface="Varela Round"/>
              </a:rPr>
              <a:t>: If needed, you may ask for repetition or clarification to ensure accurate interpretation</a:t>
            </a:r>
            <a:r>
              <a:rPr lang="en-US" sz="2400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.</a:t>
            </a:r>
            <a:endParaRPr lang="en-US" sz="2400" kern="0">
              <a:effectLst/>
              <a:latin typeface="Varela Round"/>
              <a:ea typeface="Aptos" panose="020B0004020202020204" pitchFamily="34" charset="0"/>
              <a:cs typeface="Varela Round"/>
            </a:endParaRPr>
          </a:p>
          <a:p>
            <a:pPr marL="342900" indent="-342900">
              <a:lnSpc>
                <a:spcPct val="114999"/>
              </a:lnSpc>
              <a:spcAft>
                <a:spcPts val="800"/>
              </a:spcAft>
              <a:buFont typeface="Arial,Sans-Serif" panose="020B0604020202020204" pitchFamily="34" charset="0"/>
              <a:buChar char="•"/>
            </a:pPr>
            <a:endParaRPr lang="en-US" sz="2400" kern="0">
              <a:latin typeface="Varela Round"/>
              <a:ea typeface="Times New Roman" panose="02020603050405020304" pitchFamily="18" charset="0"/>
              <a:cs typeface="Varela Round"/>
            </a:endParaRPr>
          </a:p>
          <a:p>
            <a:pPr marL="342900" indent="-342900">
              <a:lnSpc>
                <a:spcPct val="114999"/>
              </a:lnSpc>
              <a:spcAft>
                <a:spcPts val="800"/>
              </a:spcAft>
              <a:buFont typeface="Arial,Sans-Serif" panose="020B0604020202020204" pitchFamily="34" charset="0"/>
              <a:buChar char="•"/>
            </a:pPr>
            <a:r>
              <a:rPr lang="en-US" sz="2400" b="1" kern="0">
                <a:latin typeface="Varela Round"/>
                <a:ea typeface="Times New Roman" panose="02020603050405020304" pitchFamily="18" charset="0"/>
                <a:cs typeface="Varela Round"/>
              </a:rPr>
              <a:t>Cultural broker</a:t>
            </a:r>
            <a:r>
              <a:rPr lang="en-US" sz="2400" kern="0">
                <a:latin typeface="Varela Round"/>
                <a:ea typeface="Times New Roman" panose="02020603050405020304" pitchFamily="18" charset="0"/>
                <a:cs typeface="Varela Round"/>
              </a:rPr>
              <a:t> (rare in this setting): Only if misunderstandings arise from cultural differences—but usually not used in naturalization interviews</a:t>
            </a:r>
            <a:r>
              <a:rPr lang="en-US" sz="2400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.</a:t>
            </a:r>
            <a:endParaRPr lang="en-US" sz="2400" kern="0">
              <a:effectLst/>
              <a:latin typeface="Varela Round"/>
              <a:ea typeface="Aptos" panose="020B0004020202020204" pitchFamily="34" charset="0"/>
              <a:cs typeface="Varela Round"/>
            </a:endParaRPr>
          </a:p>
          <a:p>
            <a:pPr marL="342900" indent="-342900">
              <a:lnSpc>
                <a:spcPct val="114999"/>
              </a:lnSpc>
              <a:spcAft>
                <a:spcPts val="800"/>
              </a:spcAft>
              <a:buFont typeface="Arial,Sans-Serif" panose="020B0604020202020204" pitchFamily="34" charset="0"/>
              <a:buChar char="•"/>
            </a:pPr>
            <a:endParaRPr lang="en-US" sz="2400" kern="0">
              <a:latin typeface="Varela Round"/>
              <a:ea typeface="Times New Roman" panose="02020603050405020304" pitchFamily="18" charset="0"/>
              <a:cs typeface="Varela Round"/>
            </a:endParaRPr>
          </a:p>
          <a:p>
            <a:pPr marL="342900" indent="-342900">
              <a:lnSpc>
                <a:spcPct val="114999"/>
              </a:lnSpc>
              <a:spcAft>
                <a:spcPts val="800"/>
              </a:spcAft>
              <a:buFont typeface="Arial,Sans-Serif" panose="020B0604020202020204" pitchFamily="34" charset="0"/>
              <a:buChar char="•"/>
            </a:pPr>
            <a:r>
              <a:rPr lang="en-US" sz="2400" b="1" kern="0">
                <a:solidFill>
                  <a:srgbClr val="FF0000"/>
                </a:solidFill>
                <a:latin typeface="Varela Round"/>
                <a:ea typeface="Times New Roman" panose="02020603050405020304" pitchFamily="18" charset="0"/>
                <a:cs typeface="Varela Round"/>
              </a:rPr>
              <a:t>NOT</a:t>
            </a:r>
            <a:r>
              <a:rPr lang="en-US" sz="2400" kern="0">
                <a:latin typeface="Varela Round"/>
                <a:ea typeface="Times New Roman" panose="02020603050405020304" pitchFamily="18" charset="0"/>
                <a:cs typeface="Varela Round"/>
              </a:rPr>
              <a:t>: a helper, advocate</a:t>
            </a:r>
            <a:r>
              <a:rPr lang="en-US" sz="2400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, or </a:t>
            </a:r>
            <a:r>
              <a:rPr lang="en-US" sz="2400" kern="0">
                <a:latin typeface="Varela Round"/>
                <a:ea typeface="Times New Roman" panose="02020603050405020304" pitchFamily="18" charset="0"/>
                <a:cs typeface="Varela Round"/>
              </a:rPr>
              <a:t>legal advisor.</a:t>
            </a:r>
          </a:p>
          <a:p>
            <a:pPr marL="342900" indent="-342900">
              <a:lnSpc>
                <a:spcPct val="114999"/>
              </a:lnSpc>
              <a:spcAft>
                <a:spcPts val="800"/>
              </a:spcAft>
              <a:buFont typeface="Arial,Sans-Serif" panose="020B0604020202020204" pitchFamily="34" charset="0"/>
              <a:buChar char="•"/>
            </a:pPr>
            <a:endParaRPr lang="en-US" sz="2400" kern="0">
              <a:latin typeface="Varela Round"/>
              <a:ea typeface="Times New Roman" panose="02020603050405020304" pitchFamily="18" charset="0"/>
              <a:cs typeface="Varela Round"/>
            </a:endParaRPr>
          </a:p>
          <a:p>
            <a:pPr marL="285750" indent="-285750">
              <a:lnSpc>
                <a:spcPct val="114999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kern="0">
                <a:solidFill>
                  <a:srgbClr val="00B050"/>
                </a:solidFill>
                <a:latin typeface="Varela Round"/>
                <a:ea typeface="Times New Roman" panose="02020603050405020304" pitchFamily="18" charset="0"/>
                <a:cs typeface="Varela Round"/>
              </a:rPr>
              <a:t>Key Point</a:t>
            </a:r>
            <a:r>
              <a:rPr lang="en-US" sz="2400" kern="0">
                <a:solidFill>
                  <a:srgbClr val="00B050"/>
                </a:solidFill>
                <a:latin typeface="Varela Round"/>
                <a:ea typeface="Times New Roman" panose="02020603050405020304" pitchFamily="18" charset="0"/>
                <a:cs typeface="Varela Round"/>
              </a:rPr>
              <a:t>:</a:t>
            </a:r>
            <a:r>
              <a:rPr lang="en-US" sz="2400" kern="0">
                <a:latin typeface="Varela Round"/>
                <a:ea typeface="Times New Roman" panose="02020603050405020304" pitchFamily="18" charset="0"/>
                <a:cs typeface="Varela Round"/>
              </a:rPr>
              <a:t> You’re there to support communication—not to help the applicant "pass" the interview</a:t>
            </a:r>
            <a:r>
              <a:rPr lang="en-US" sz="2400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.</a:t>
            </a:r>
            <a:endParaRPr lang="en-US" sz="2400" kern="0">
              <a:latin typeface="Varela Round"/>
              <a:ea typeface="Times New Roman" panose="02020603050405020304" pitchFamily="18" charset="0"/>
              <a:cs typeface="Varela Round"/>
            </a:endParaRPr>
          </a:p>
          <a:p>
            <a:pPr marL="708660" marR="0" indent="-571500">
              <a:lnSpc>
                <a:spcPct val="114999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4000" kern="0">
              <a:effectLst/>
              <a:latin typeface="Varela Round"/>
              <a:ea typeface="Aptos" panose="020B0004020202020204" pitchFamily="34" charset="0"/>
              <a:cs typeface="Varela Rou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84BCE-D749-820D-4A7D-828EC0C8A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70D6A53-EB3B-E4B9-E84A-DB41899A3015}"/>
              </a:ext>
            </a:extLst>
          </p:cNvPr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797EC08-0D43-C94F-4716-D0661472D95A}"/>
              </a:ext>
            </a:extLst>
          </p:cNvPr>
          <p:cNvGrpSpPr/>
          <p:nvPr/>
        </p:nvGrpSpPr>
        <p:grpSpPr>
          <a:xfrm>
            <a:off x="1232744" y="1004237"/>
            <a:ext cx="16230600" cy="7883571"/>
            <a:chOff x="0" y="0"/>
            <a:chExt cx="5920967" cy="287594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50A2C53-F364-4915-6B1B-4E4B0342E5A6}"/>
                </a:ext>
              </a:extLst>
            </p:cNvPr>
            <p:cNvSpPr/>
            <p:nvPr/>
          </p:nvSpPr>
          <p:spPr>
            <a:xfrm>
              <a:off x="0" y="0"/>
              <a:ext cx="5920967" cy="2875948"/>
            </a:xfrm>
            <a:custGeom>
              <a:avLst/>
              <a:gdLst/>
              <a:ahLst/>
              <a:cxnLst/>
              <a:rect l="l" t="t" r="r" b="b"/>
              <a:pathLst>
                <a:path w="5920967" h="2875948">
                  <a:moveTo>
                    <a:pt x="5796507" y="2875948"/>
                  </a:moveTo>
                  <a:lnTo>
                    <a:pt x="124460" y="2875948"/>
                  </a:lnTo>
                  <a:cubicBezTo>
                    <a:pt x="55880" y="2875948"/>
                    <a:pt x="0" y="2820068"/>
                    <a:pt x="0" y="27514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751488"/>
                  </a:lnTo>
                  <a:cubicBezTo>
                    <a:pt x="5920967" y="2820068"/>
                    <a:pt x="5865087" y="2875948"/>
                    <a:pt x="5796507" y="2875948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E9F5B00-F5D3-920F-A6C6-BE6770DBE495}"/>
              </a:ext>
            </a:extLst>
          </p:cNvPr>
          <p:cNvSpPr/>
          <p:nvPr/>
        </p:nvSpPr>
        <p:spPr>
          <a:xfrm rot="-2110494">
            <a:off x="533605" y="447562"/>
            <a:ext cx="2404093" cy="2682391"/>
          </a:xfrm>
          <a:custGeom>
            <a:avLst/>
            <a:gdLst/>
            <a:ahLst/>
            <a:cxnLst/>
            <a:rect l="l" t="t" r="r" b="b"/>
            <a:pathLst>
              <a:path w="2404093" h="2682391">
                <a:moveTo>
                  <a:pt x="0" y="0"/>
                </a:moveTo>
                <a:lnTo>
                  <a:pt x="2404092" y="0"/>
                </a:lnTo>
                <a:lnTo>
                  <a:pt x="2404092" y="2682391"/>
                </a:lnTo>
                <a:lnTo>
                  <a:pt x="0" y="2682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1E8E3AB9-7C96-BE81-C5C4-2146CC010515}"/>
              </a:ext>
            </a:extLst>
          </p:cNvPr>
          <p:cNvSpPr/>
          <p:nvPr/>
        </p:nvSpPr>
        <p:spPr>
          <a:xfrm rot="1015169">
            <a:off x="15057399" y="8186249"/>
            <a:ext cx="2565508" cy="1035863"/>
          </a:xfrm>
          <a:custGeom>
            <a:avLst/>
            <a:gdLst/>
            <a:ahLst/>
            <a:cxnLst/>
            <a:rect l="l" t="t" r="r" b="b"/>
            <a:pathLst>
              <a:path w="3726650" h="1271719">
                <a:moveTo>
                  <a:pt x="0" y="0"/>
                </a:moveTo>
                <a:lnTo>
                  <a:pt x="3726651" y="0"/>
                </a:lnTo>
                <a:lnTo>
                  <a:pt x="3726651" y="1271719"/>
                </a:lnTo>
                <a:lnTo>
                  <a:pt x="0" y="1271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0AF5E616-F220-AFBE-B1C7-94700BA653F9}"/>
              </a:ext>
            </a:extLst>
          </p:cNvPr>
          <p:cNvSpPr txBox="1"/>
          <p:nvPr/>
        </p:nvSpPr>
        <p:spPr>
          <a:xfrm>
            <a:off x="3787768" y="1399192"/>
            <a:ext cx="10712464" cy="711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6000">
                <a:latin typeface="Pluma Bold" panose="020B0604020202020204" charset="0"/>
                <a:ea typeface="Pluma Bold"/>
                <a:cs typeface="Pluma Bold"/>
                <a:sym typeface="Pluma Bold"/>
              </a:rPr>
              <a:t>INTERVIEW PROCESS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8224166D-BFDC-6E67-4BD6-FD3402605EC7}"/>
              </a:ext>
            </a:extLst>
          </p:cNvPr>
          <p:cNvSpPr txBox="1"/>
          <p:nvPr/>
        </p:nvSpPr>
        <p:spPr>
          <a:xfrm>
            <a:off x="2347762" y="3080344"/>
            <a:ext cx="13592475" cy="3919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4360" marR="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Explain the flow of interview.</a:t>
            </a:r>
          </a:p>
          <a:p>
            <a:pPr marL="594360" indent="-457200">
              <a:lnSpc>
                <a:spcPct val="114999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4000" kern="0">
              <a:latin typeface="Varela Round"/>
              <a:ea typeface="Times New Roman" panose="02020603050405020304" pitchFamily="18" charset="0"/>
              <a:cs typeface="Varela Round"/>
            </a:endParaRPr>
          </a:p>
          <a:p>
            <a:pPr marL="594360" marR="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What to expect- how to dress, etc.</a:t>
            </a:r>
          </a:p>
          <a:p>
            <a:pPr marL="594360" indent="-457200">
              <a:lnSpc>
                <a:spcPct val="114999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4000" kern="0">
              <a:latin typeface="Varela Round"/>
              <a:ea typeface="Times New Roman" panose="02020603050405020304" pitchFamily="18" charset="0"/>
              <a:cs typeface="Varela Round"/>
            </a:endParaRPr>
          </a:p>
          <a:p>
            <a:pPr marL="594360" marR="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Interpreter form from USCIS</a:t>
            </a:r>
          </a:p>
        </p:txBody>
      </p:sp>
    </p:spTree>
    <p:extLst>
      <p:ext uri="{BB962C8B-B14F-4D97-AF65-F5344CB8AC3E}">
        <p14:creationId xmlns:p14="http://schemas.microsoft.com/office/powerpoint/2010/main" val="1308780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31B70-A797-9305-E427-CB8188679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6A46B78-557D-8345-1B2A-E5CB988211CD}"/>
              </a:ext>
            </a:extLst>
          </p:cNvPr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FCD041C-CD69-0C9F-AC41-78419C7A8FBF}"/>
              </a:ext>
            </a:extLst>
          </p:cNvPr>
          <p:cNvGrpSpPr/>
          <p:nvPr/>
        </p:nvGrpSpPr>
        <p:grpSpPr>
          <a:xfrm>
            <a:off x="1711813" y="1208953"/>
            <a:ext cx="15497033" cy="8907153"/>
            <a:chOff x="75191" y="0"/>
            <a:chExt cx="5920967" cy="287594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CE1E14F-537E-0FC7-80AA-4BC6CB778B15}"/>
                </a:ext>
              </a:extLst>
            </p:cNvPr>
            <p:cNvSpPr/>
            <p:nvPr/>
          </p:nvSpPr>
          <p:spPr>
            <a:xfrm>
              <a:off x="75191" y="0"/>
              <a:ext cx="5920967" cy="2875948"/>
            </a:xfrm>
            <a:custGeom>
              <a:avLst/>
              <a:gdLst/>
              <a:ahLst/>
              <a:cxnLst/>
              <a:rect l="l" t="t" r="r" b="b"/>
              <a:pathLst>
                <a:path w="5920967" h="2875948">
                  <a:moveTo>
                    <a:pt x="5796507" y="2875948"/>
                  </a:moveTo>
                  <a:lnTo>
                    <a:pt x="124460" y="2875948"/>
                  </a:lnTo>
                  <a:cubicBezTo>
                    <a:pt x="55880" y="2875948"/>
                    <a:pt x="0" y="2820068"/>
                    <a:pt x="0" y="27514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751488"/>
                  </a:lnTo>
                  <a:cubicBezTo>
                    <a:pt x="5920967" y="2820068"/>
                    <a:pt x="5865087" y="2875948"/>
                    <a:pt x="5796507" y="2875948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F5F3710-8621-05A5-A361-FFCEA3DC5B15}"/>
              </a:ext>
            </a:extLst>
          </p:cNvPr>
          <p:cNvSpPr/>
          <p:nvPr/>
        </p:nvSpPr>
        <p:spPr>
          <a:xfrm rot="19489506">
            <a:off x="667583" y="415909"/>
            <a:ext cx="2079960" cy="2221780"/>
          </a:xfrm>
          <a:custGeom>
            <a:avLst/>
            <a:gdLst/>
            <a:ahLst/>
            <a:cxnLst/>
            <a:rect l="l" t="t" r="r" b="b"/>
            <a:pathLst>
              <a:path w="2404093" h="2682391">
                <a:moveTo>
                  <a:pt x="0" y="0"/>
                </a:moveTo>
                <a:lnTo>
                  <a:pt x="2404092" y="0"/>
                </a:lnTo>
                <a:lnTo>
                  <a:pt x="2404092" y="2682391"/>
                </a:lnTo>
                <a:lnTo>
                  <a:pt x="0" y="2682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75D8B34-4FEF-106B-BE21-DA58E19583A6}"/>
              </a:ext>
            </a:extLst>
          </p:cNvPr>
          <p:cNvSpPr/>
          <p:nvPr/>
        </p:nvSpPr>
        <p:spPr>
          <a:xfrm rot="1015169">
            <a:off x="15072666" y="8970193"/>
            <a:ext cx="2564913" cy="784540"/>
          </a:xfrm>
          <a:custGeom>
            <a:avLst/>
            <a:gdLst/>
            <a:ahLst/>
            <a:cxnLst/>
            <a:rect l="l" t="t" r="r" b="b"/>
            <a:pathLst>
              <a:path w="3726650" h="1271719">
                <a:moveTo>
                  <a:pt x="0" y="0"/>
                </a:moveTo>
                <a:lnTo>
                  <a:pt x="3726651" y="0"/>
                </a:lnTo>
                <a:lnTo>
                  <a:pt x="3726651" y="1271719"/>
                </a:lnTo>
                <a:lnTo>
                  <a:pt x="0" y="1271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BA5409A-0D2E-E7B5-29C7-919DBEBEC6D0}"/>
              </a:ext>
            </a:extLst>
          </p:cNvPr>
          <p:cNvSpPr txBox="1"/>
          <p:nvPr/>
        </p:nvSpPr>
        <p:spPr>
          <a:xfrm>
            <a:off x="3787768" y="1399192"/>
            <a:ext cx="10712464" cy="711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6000">
                <a:latin typeface="Pluma Bold" panose="020B0604020202020204" charset="0"/>
                <a:ea typeface="Pluma Bold"/>
                <a:cs typeface="Pluma Bold"/>
                <a:sym typeface="Pluma Bold"/>
              </a:rPr>
              <a:t>INTERVIEW PROCESS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69C5617F-9A97-121E-037A-CA312D889AAD}"/>
              </a:ext>
            </a:extLst>
          </p:cNvPr>
          <p:cNvSpPr txBox="1"/>
          <p:nvPr/>
        </p:nvSpPr>
        <p:spPr>
          <a:xfrm>
            <a:off x="3434549" y="2162197"/>
            <a:ext cx="8214755" cy="541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7160">
              <a:lnSpc>
                <a:spcPct val="115000"/>
              </a:lnSpc>
              <a:spcAft>
                <a:spcPts val="800"/>
              </a:spcAft>
            </a:pPr>
            <a:r>
              <a:rPr lang="en-US" sz="3200" kern="0">
                <a:latin typeface="Varela Round"/>
                <a:ea typeface="Times New Roman" panose="02020603050405020304" pitchFamily="18" charset="0"/>
                <a:cs typeface="Varela Round"/>
              </a:rPr>
              <a:t>Interpreter form from USCIS </a:t>
            </a:r>
            <a:endParaRPr lang="en-US" sz="3200" kern="0">
              <a:effectLst/>
              <a:latin typeface="Varela Round"/>
              <a:ea typeface="Times New Roman" panose="02020603050405020304" pitchFamily="18" charset="0"/>
              <a:cs typeface="Varela Round"/>
            </a:endParaRPr>
          </a:p>
        </p:txBody>
      </p:sp>
      <p:pic>
        <p:nvPicPr>
          <p:cNvPr id="10" name="Picture 9" descr="A form with text and images&#10;&#10;AI-generated content may be incorrect.">
            <a:extLst>
              <a:ext uri="{FF2B5EF4-FFF2-40B4-BE49-F238E27FC236}">
                <a16:creationId xmlns:a16="http://schemas.microsoft.com/office/drawing/2014/main" id="{B0725DFA-E0F6-7477-0DD3-CDC4F72233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1181" y="2704556"/>
            <a:ext cx="5682056" cy="6786622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B3251F5-D73F-3313-E0BE-A3C376061E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2250" y="2705706"/>
            <a:ext cx="6293145" cy="679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33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E61EA-A97B-CBFE-A964-86411D08A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1DC37B2-0039-6B3F-9312-21D000229B4D}"/>
              </a:ext>
            </a:extLst>
          </p:cNvPr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CFE9285-02C9-5EF3-5082-F064697274E9}"/>
              </a:ext>
            </a:extLst>
          </p:cNvPr>
          <p:cNvGrpSpPr/>
          <p:nvPr/>
        </p:nvGrpSpPr>
        <p:grpSpPr>
          <a:xfrm>
            <a:off x="1711813" y="1208953"/>
            <a:ext cx="15497033" cy="8907153"/>
            <a:chOff x="75191" y="0"/>
            <a:chExt cx="5920967" cy="287594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E292525-1D79-B834-9996-57315BBC110A}"/>
                </a:ext>
              </a:extLst>
            </p:cNvPr>
            <p:cNvSpPr/>
            <p:nvPr/>
          </p:nvSpPr>
          <p:spPr>
            <a:xfrm>
              <a:off x="75191" y="0"/>
              <a:ext cx="5920967" cy="2875948"/>
            </a:xfrm>
            <a:custGeom>
              <a:avLst/>
              <a:gdLst/>
              <a:ahLst/>
              <a:cxnLst/>
              <a:rect l="l" t="t" r="r" b="b"/>
              <a:pathLst>
                <a:path w="5920967" h="2875948">
                  <a:moveTo>
                    <a:pt x="5796507" y="2875948"/>
                  </a:moveTo>
                  <a:lnTo>
                    <a:pt x="124460" y="2875948"/>
                  </a:lnTo>
                  <a:cubicBezTo>
                    <a:pt x="55880" y="2875948"/>
                    <a:pt x="0" y="2820068"/>
                    <a:pt x="0" y="27514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751488"/>
                  </a:lnTo>
                  <a:cubicBezTo>
                    <a:pt x="5920967" y="2820068"/>
                    <a:pt x="5865087" y="2875948"/>
                    <a:pt x="5796507" y="2875948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C25926B4-0BBB-C131-9B40-C9F351752259}"/>
              </a:ext>
            </a:extLst>
          </p:cNvPr>
          <p:cNvSpPr/>
          <p:nvPr/>
        </p:nvSpPr>
        <p:spPr>
          <a:xfrm rot="19489506">
            <a:off x="667583" y="415909"/>
            <a:ext cx="2079960" cy="2221780"/>
          </a:xfrm>
          <a:custGeom>
            <a:avLst/>
            <a:gdLst/>
            <a:ahLst/>
            <a:cxnLst/>
            <a:rect l="l" t="t" r="r" b="b"/>
            <a:pathLst>
              <a:path w="2404093" h="2682391">
                <a:moveTo>
                  <a:pt x="0" y="0"/>
                </a:moveTo>
                <a:lnTo>
                  <a:pt x="2404092" y="0"/>
                </a:lnTo>
                <a:lnTo>
                  <a:pt x="2404092" y="2682391"/>
                </a:lnTo>
                <a:lnTo>
                  <a:pt x="0" y="2682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8551AC8-3D3E-D307-EE8C-E6AF17640A02}"/>
              </a:ext>
            </a:extLst>
          </p:cNvPr>
          <p:cNvSpPr/>
          <p:nvPr/>
        </p:nvSpPr>
        <p:spPr>
          <a:xfrm rot="1015169">
            <a:off x="15072666" y="8970193"/>
            <a:ext cx="2564913" cy="784540"/>
          </a:xfrm>
          <a:custGeom>
            <a:avLst/>
            <a:gdLst/>
            <a:ahLst/>
            <a:cxnLst/>
            <a:rect l="l" t="t" r="r" b="b"/>
            <a:pathLst>
              <a:path w="3726650" h="1271719">
                <a:moveTo>
                  <a:pt x="0" y="0"/>
                </a:moveTo>
                <a:lnTo>
                  <a:pt x="3726651" y="0"/>
                </a:lnTo>
                <a:lnTo>
                  <a:pt x="3726651" y="1271719"/>
                </a:lnTo>
                <a:lnTo>
                  <a:pt x="0" y="12717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029BF06-6CF4-BD8C-2913-A672652516BF}"/>
              </a:ext>
            </a:extLst>
          </p:cNvPr>
          <p:cNvSpPr txBox="1"/>
          <p:nvPr/>
        </p:nvSpPr>
        <p:spPr>
          <a:xfrm>
            <a:off x="3787768" y="1399192"/>
            <a:ext cx="10712464" cy="711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6000">
                <a:latin typeface="Pluma Bold"/>
                <a:ea typeface="Pluma Bold"/>
                <a:cs typeface="Pluma Bold"/>
                <a:sym typeface="Pluma Bold"/>
              </a:rPr>
              <a:t>INTERVIEW NOTICE</a:t>
            </a:r>
            <a:endParaRPr lang="en-US" sz="6000">
              <a:latin typeface="Pluma Bold" panose="020B0604020202020204" charset="0"/>
              <a:ea typeface="Pluma Bold"/>
              <a:cs typeface="Pluma Bold"/>
              <a:sym typeface="Pluma Bold"/>
            </a:endParaRPr>
          </a:p>
        </p:txBody>
      </p:sp>
      <p:pic>
        <p:nvPicPr>
          <p:cNvPr id="11" name="Picture 10" descr="A close-up of a document&#10;&#10;AI-generated content may be incorrect.">
            <a:extLst>
              <a:ext uri="{FF2B5EF4-FFF2-40B4-BE49-F238E27FC236}">
                <a16:creationId xmlns:a16="http://schemas.microsoft.com/office/drawing/2014/main" id="{B9C54C29-BAA7-63F0-4F8F-E6DCE54A14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6206" y="2112817"/>
            <a:ext cx="5784273" cy="76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18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63869-C3B4-90FB-F670-184C6D9C6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041733A-626D-F479-DBB1-C65D480BEB78}"/>
              </a:ext>
            </a:extLst>
          </p:cNvPr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4A095D2-823A-E209-4043-C68E8F052EBE}"/>
              </a:ext>
            </a:extLst>
          </p:cNvPr>
          <p:cNvGrpSpPr/>
          <p:nvPr/>
        </p:nvGrpSpPr>
        <p:grpSpPr>
          <a:xfrm>
            <a:off x="1381094" y="1245655"/>
            <a:ext cx="15872346" cy="8446540"/>
            <a:chOff x="130692" y="5797"/>
            <a:chExt cx="5790275" cy="287015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C565E38-5C97-059F-7081-5DDCA266538D}"/>
                </a:ext>
              </a:extLst>
            </p:cNvPr>
            <p:cNvSpPr/>
            <p:nvPr/>
          </p:nvSpPr>
          <p:spPr>
            <a:xfrm>
              <a:off x="130692" y="5797"/>
              <a:ext cx="5790275" cy="2870151"/>
            </a:xfrm>
            <a:custGeom>
              <a:avLst/>
              <a:gdLst/>
              <a:ahLst/>
              <a:cxnLst/>
              <a:rect l="l" t="t" r="r" b="b"/>
              <a:pathLst>
                <a:path w="5920967" h="2875948">
                  <a:moveTo>
                    <a:pt x="5796507" y="2875948"/>
                  </a:moveTo>
                  <a:lnTo>
                    <a:pt x="124460" y="2875948"/>
                  </a:lnTo>
                  <a:cubicBezTo>
                    <a:pt x="55880" y="2875948"/>
                    <a:pt x="0" y="2820068"/>
                    <a:pt x="0" y="27514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751488"/>
                  </a:lnTo>
                  <a:cubicBezTo>
                    <a:pt x="5920967" y="2820068"/>
                    <a:pt x="5865087" y="2875948"/>
                    <a:pt x="5796507" y="2875948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7FD464B-A685-469B-64B5-47C380795FC1}"/>
              </a:ext>
            </a:extLst>
          </p:cNvPr>
          <p:cNvSpPr/>
          <p:nvPr/>
        </p:nvSpPr>
        <p:spPr>
          <a:xfrm rot="19489506">
            <a:off x="15443032" y="7176858"/>
            <a:ext cx="2404093" cy="2682391"/>
          </a:xfrm>
          <a:custGeom>
            <a:avLst/>
            <a:gdLst/>
            <a:ahLst/>
            <a:cxnLst/>
            <a:rect l="l" t="t" r="r" b="b"/>
            <a:pathLst>
              <a:path w="2404093" h="2682391">
                <a:moveTo>
                  <a:pt x="0" y="0"/>
                </a:moveTo>
                <a:lnTo>
                  <a:pt x="2404092" y="0"/>
                </a:lnTo>
                <a:lnTo>
                  <a:pt x="2404092" y="2682391"/>
                </a:lnTo>
                <a:lnTo>
                  <a:pt x="0" y="2682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CB170E3-D2C4-DEEF-A117-8336A7CD3F3E}"/>
              </a:ext>
            </a:extLst>
          </p:cNvPr>
          <p:cNvSpPr txBox="1"/>
          <p:nvPr/>
        </p:nvSpPr>
        <p:spPr>
          <a:xfrm>
            <a:off x="1378426" y="1228595"/>
            <a:ext cx="15502369" cy="665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800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ROLE </a:t>
            </a:r>
            <a:r>
              <a:rPr lang="en-US" sz="4800" err="1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pLAY</a:t>
            </a:r>
            <a:endParaRPr lang="en-US" sz="4800">
              <a:solidFill>
                <a:srgbClr val="302C2C"/>
              </a:solidFill>
              <a:latin typeface="Pluma Bold"/>
              <a:ea typeface="Pluma Bold"/>
              <a:cs typeface="Pluma Bold"/>
              <a:sym typeface="Pluma Bold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A31405AF-6A43-F4D9-2433-C2A289ECB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764966">
            <a:off x="-2135682" y="-1524753"/>
            <a:ext cx="7048046" cy="6082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F87E9E-F140-BAA6-007D-18E1A1208DAE}"/>
              </a:ext>
            </a:extLst>
          </p:cNvPr>
          <p:cNvSpPr txBox="1"/>
          <p:nvPr/>
        </p:nvSpPr>
        <p:spPr>
          <a:xfrm>
            <a:off x="1617260" y="2838716"/>
            <a:ext cx="15040968" cy="5677452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marL="457200" marR="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Arial" panose="05000000000000000000" pitchFamily="2" charset="2"/>
              <a:buChar char="•"/>
              <a:tabLst>
                <a:tab pos="457200" algn="l"/>
              </a:tabLst>
            </a:pPr>
            <a:r>
              <a:rPr lang="en-US" sz="3200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A short explanation before the interview begins to set expectations.</a:t>
            </a:r>
            <a:endParaRPr lang="en-US" sz="3200" kern="0">
              <a:latin typeface="Varela Round"/>
              <a:cs typeface="Varela Round"/>
            </a:endParaRPr>
          </a:p>
          <a:p>
            <a:pPr marL="457200" indent="-457200">
              <a:lnSpc>
                <a:spcPct val="114999"/>
              </a:lnSpc>
              <a:spcAft>
                <a:spcPts val="800"/>
              </a:spcAft>
              <a:buSzPts val="1000"/>
              <a:buFont typeface="Arial" panose="05000000000000000000" pitchFamily="2" charset="2"/>
              <a:buChar char="•"/>
              <a:tabLst>
                <a:tab pos="457200" algn="l"/>
              </a:tabLst>
            </a:pPr>
            <a:endParaRPr lang="en-US" sz="3200" kern="0">
              <a:latin typeface="Varela Round"/>
              <a:ea typeface="Times New Roman" panose="02020603050405020304" pitchFamily="18" charset="0"/>
              <a:cs typeface="Varela Round"/>
            </a:endParaRP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SzPts val="1000"/>
              <a:buFont typeface="Arial" panose="05000000000000000000" pitchFamily="2" charset="2"/>
              <a:buChar char="•"/>
              <a:tabLst>
                <a:tab pos="457200" algn="l"/>
              </a:tabLst>
            </a:pPr>
            <a:r>
              <a:rPr lang="en-US" sz="3200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Say this to both parties (in English and then in the applicant’s language</a:t>
            </a:r>
            <a:r>
              <a:rPr lang="en-US" sz="3200" kern="0">
                <a:latin typeface="Varela Round"/>
                <a:ea typeface="Times New Roman" panose="02020603050405020304" pitchFamily="18" charset="0"/>
                <a:cs typeface="Varela Round"/>
              </a:rPr>
              <a:t>):</a:t>
            </a:r>
          </a:p>
          <a:p>
            <a:pPr marL="457200">
              <a:lnSpc>
                <a:spcPct val="114999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3200" b="1" kern="0">
                <a:latin typeface="Varela Round"/>
                <a:ea typeface="Times New Roman" panose="02020603050405020304" pitchFamily="18" charset="0"/>
                <a:cs typeface="Varela Round"/>
              </a:rPr>
              <a:t>“</a:t>
            </a:r>
            <a:r>
              <a:rPr lang="en-US" sz="3200" b="1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Hello, my name is [Name]. I will be your interpreter today. I will </a:t>
            </a:r>
            <a:r>
              <a:rPr lang="en-US" sz="3200" b="1" kern="0">
                <a:latin typeface="Varela Round"/>
                <a:ea typeface="Times New Roman" panose="02020603050405020304" pitchFamily="18" charset="0"/>
                <a:cs typeface="Varela Round"/>
              </a:rPr>
              <a:t>  interpret</a:t>
            </a:r>
            <a:r>
              <a:rPr lang="en-US" sz="3200" b="1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 everything you say exactly as you say it. Please speak in short sentences and pause often. If I need a clarification, I will let you know.”</a:t>
            </a:r>
            <a:endParaRPr lang="en-US">
              <a:ea typeface="Calibri"/>
              <a:cs typeface="Calibri"/>
            </a:endParaRPr>
          </a:p>
          <a:p>
            <a:pPr marL="457200">
              <a:lnSpc>
                <a:spcPct val="114999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US" sz="3200" b="1" kern="0">
              <a:latin typeface="Varela Round"/>
              <a:ea typeface="Times New Roman" panose="02020603050405020304" pitchFamily="18" charset="0"/>
              <a:cs typeface="Varela Round"/>
            </a:endParaRPr>
          </a:p>
          <a:p>
            <a:pPr marL="457200" marR="0" lvl="0" indent="-457200">
              <a:lnSpc>
                <a:spcPct val="115000"/>
              </a:lnSpc>
              <a:spcAft>
                <a:spcPts val="800"/>
              </a:spcAft>
              <a:buSzPts val="1000"/>
              <a:buFont typeface="Arial" panose="05000000000000000000" pitchFamily="2" charset="2"/>
              <a:buChar char="•"/>
              <a:tabLst>
                <a:tab pos="457200" algn="l"/>
              </a:tabLst>
            </a:pPr>
            <a:r>
              <a:rPr lang="en-US" sz="3200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Helps establish professionalism and prepares everyone for the flow of communication.</a:t>
            </a:r>
          </a:p>
        </p:txBody>
      </p:sp>
    </p:spTree>
    <p:extLst>
      <p:ext uri="{BB962C8B-B14F-4D97-AF65-F5344CB8AC3E}">
        <p14:creationId xmlns:p14="http://schemas.microsoft.com/office/powerpoint/2010/main" val="2570067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488080" y="1751745"/>
            <a:ext cx="15311840" cy="8113452"/>
          </a:xfrm>
          <a:custGeom>
            <a:avLst/>
            <a:gdLst/>
            <a:ahLst/>
            <a:cxnLst/>
            <a:rect l="l" t="t" r="r" b="b"/>
            <a:pathLst>
              <a:path w="15311840" h="8113452">
                <a:moveTo>
                  <a:pt x="0" y="8113452"/>
                </a:moveTo>
                <a:lnTo>
                  <a:pt x="15311840" y="8113452"/>
                </a:lnTo>
                <a:lnTo>
                  <a:pt x="15311840" y="0"/>
                </a:lnTo>
                <a:lnTo>
                  <a:pt x="0" y="0"/>
                </a:lnTo>
                <a:lnTo>
                  <a:pt x="0" y="8113452"/>
                </a:lnTo>
                <a:close/>
              </a:path>
            </a:pathLst>
          </a:custGeom>
          <a:blipFill>
            <a:blip r:embed="rId3"/>
            <a:stretch>
              <a:fillRect t="-33313" r="-102940" b="-1405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631">
            <a:off x="6817914" y="1377405"/>
            <a:ext cx="4652173" cy="748680"/>
          </a:xfrm>
          <a:custGeom>
            <a:avLst/>
            <a:gdLst/>
            <a:ahLst/>
            <a:cxnLst/>
            <a:rect l="l" t="t" r="r" b="b"/>
            <a:pathLst>
              <a:path w="4652173" h="748680">
                <a:moveTo>
                  <a:pt x="0" y="0"/>
                </a:moveTo>
                <a:lnTo>
                  <a:pt x="4652172" y="0"/>
                </a:lnTo>
                <a:lnTo>
                  <a:pt x="4652172" y="748680"/>
                </a:lnTo>
                <a:lnTo>
                  <a:pt x="0" y="7486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5730" b="-108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823011" y="2199390"/>
            <a:ext cx="9627835" cy="749285"/>
          </a:xfrm>
          <a:custGeom>
            <a:avLst/>
            <a:gdLst/>
            <a:ahLst/>
            <a:cxnLst/>
            <a:rect l="l" t="t" r="r" b="b"/>
            <a:pathLst>
              <a:path w="9627835" h="749285">
                <a:moveTo>
                  <a:pt x="0" y="0"/>
                </a:moveTo>
                <a:lnTo>
                  <a:pt x="9627835" y="0"/>
                </a:lnTo>
                <a:lnTo>
                  <a:pt x="9627835" y="749284"/>
                </a:lnTo>
                <a:lnTo>
                  <a:pt x="0" y="749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74222" r="-91779" b="-2387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5400000">
            <a:off x="6152482" y="5727434"/>
            <a:ext cx="5163353" cy="819682"/>
          </a:xfrm>
          <a:custGeom>
            <a:avLst/>
            <a:gdLst/>
            <a:ahLst/>
            <a:cxnLst/>
            <a:rect l="l" t="t" r="r" b="b"/>
            <a:pathLst>
              <a:path w="5163353" h="819682">
                <a:moveTo>
                  <a:pt x="0" y="0"/>
                </a:moveTo>
                <a:lnTo>
                  <a:pt x="5163354" y="0"/>
                </a:lnTo>
                <a:lnTo>
                  <a:pt x="5163354" y="819682"/>
                </a:lnTo>
                <a:lnTo>
                  <a:pt x="0" y="8196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171595" y="2306228"/>
            <a:ext cx="11047773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DOS AND DON’TS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90017" y="3711575"/>
            <a:ext cx="5064248" cy="5344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pt-BR" sz="2800" b="1" kern="0">
                <a:effectLst/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rPr>
              <a:t>✅ Dos:</a:t>
            </a:r>
            <a:endParaRPr lang="en-US" sz="2800" kern="100">
              <a:effectLst/>
              <a:latin typeface="Varela Round" panose="00000500000000000000" pitchFamily="2" charset="-79"/>
              <a:ea typeface="Aptos" panose="020B0004020202020204" pitchFamily="34" charset="0"/>
              <a:cs typeface="Varela Round" panose="00000500000000000000" pitchFamily="2" charset="-79"/>
            </a:endParaRPr>
          </a:p>
          <a:p>
            <a:pPr marL="422910" marR="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kern="0">
                <a:effectLst/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rPr>
              <a:t>Interpret in first person</a:t>
            </a:r>
            <a:r>
              <a:rPr lang="en-US" sz="2800" kern="100">
                <a:effectLst/>
                <a:latin typeface="Varela Round" panose="00000500000000000000" pitchFamily="2" charset="-79"/>
                <a:ea typeface="Aptos" panose="020B0004020202020204" pitchFamily="34" charset="0"/>
                <a:cs typeface="Varela Round" panose="00000500000000000000" pitchFamily="2" charset="-79"/>
              </a:rPr>
              <a:t> (“I am here for my interview”).</a:t>
            </a:r>
          </a:p>
          <a:p>
            <a:pPr marL="422910" marR="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kern="0">
                <a:effectLst/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rPr>
              <a:t>Ask for clarification when needed.</a:t>
            </a:r>
            <a:endParaRPr lang="en-US" sz="2800" kern="100">
              <a:effectLst/>
              <a:latin typeface="Varela Round" panose="00000500000000000000" pitchFamily="2" charset="-79"/>
              <a:ea typeface="Aptos" panose="020B0004020202020204" pitchFamily="34" charset="0"/>
              <a:cs typeface="Varela Round" panose="00000500000000000000" pitchFamily="2" charset="-79"/>
            </a:endParaRPr>
          </a:p>
          <a:p>
            <a:pPr marL="422910" marR="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kern="0">
                <a:effectLst/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rPr>
              <a:t>Maintain a professional demeanor</a:t>
            </a:r>
            <a:r>
              <a:rPr lang="en-US" sz="2800" kern="100">
                <a:effectLst/>
                <a:latin typeface="Varela Round" panose="00000500000000000000" pitchFamily="2" charset="-79"/>
                <a:ea typeface="Aptos" panose="020B0004020202020204" pitchFamily="34" charset="0"/>
                <a:cs typeface="Varela Round" panose="00000500000000000000" pitchFamily="2" charset="-79"/>
              </a:rPr>
              <a:t> (calm and neutral tone).</a:t>
            </a:r>
          </a:p>
          <a:p>
            <a:pPr marL="422910" marR="0" indent="-28575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kern="0">
                <a:effectLst/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rPr>
              <a:t>Inform the officer if you’re struggling.</a:t>
            </a:r>
            <a:endParaRPr lang="en-US" sz="2800" kern="100">
              <a:effectLst/>
              <a:latin typeface="Varela Round" panose="00000500000000000000" pitchFamily="2" charset="-79"/>
              <a:ea typeface="Aptos" panose="020B0004020202020204" pitchFamily="34" charset="0"/>
              <a:cs typeface="Varela Round" panose="00000500000000000000" pitchFamily="2" charset="-79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906000" y="3951137"/>
            <a:ext cx="5668894" cy="4848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0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b="1" kern="0">
                <a:effectLst/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rPr>
              <a:t>❌ Don’ts:</a:t>
            </a:r>
            <a:endParaRPr lang="en-US" sz="2800" b="1" kern="100">
              <a:latin typeface="Varela Round" panose="00000500000000000000" pitchFamily="2" charset="-79"/>
              <a:ea typeface="Times New Roman" panose="02020603050405020304" pitchFamily="18" charset="0"/>
              <a:cs typeface="Varela Round" panose="00000500000000000000" pitchFamily="2" charset="-79"/>
            </a:endParaRPr>
          </a:p>
          <a:p>
            <a:pPr marL="480060" marR="0" indent="-34290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800" kern="0">
                <a:effectLst/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rPr>
              <a:t>Don’t paraphrase or summarize.</a:t>
            </a:r>
            <a:endParaRPr lang="en-US" sz="2800" kern="100">
              <a:effectLst/>
              <a:latin typeface="Varela Round" panose="00000500000000000000" pitchFamily="2" charset="-79"/>
              <a:ea typeface="Aptos" panose="020B0004020202020204" pitchFamily="34" charset="0"/>
              <a:cs typeface="Varela Round" panose="00000500000000000000" pitchFamily="2" charset="-79"/>
            </a:endParaRPr>
          </a:p>
          <a:p>
            <a:pPr marL="480060" marR="0" indent="-34290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800" kern="0">
                <a:effectLst/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rPr>
              <a:t>Don’t answer questions on behalf of the applicant.</a:t>
            </a:r>
            <a:endParaRPr lang="en-US" sz="2800" kern="100">
              <a:effectLst/>
              <a:latin typeface="Varela Round" panose="00000500000000000000" pitchFamily="2" charset="-79"/>
              <a:ea typeface="Aptos" panose="020B0004020202020204" pitchFamily="34" charset="0"/>
              <a:cs typeface="Varela Round" panose="00000500000000000000" pitchFamily="2" charset="-79"/>
            </a:endParaRPr>
          </a:p>
          <a:p>
            <a:pPr marL="480060" marR="0" indent="-34290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800" kern="0">
                <a:effectLst/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rPr>
              <a:t>Don’t give </a:t>
            </a:r>
            <a:r>
              <a:rPr lang="en-US" sz="2800" b="1" kern="0">
                <a:effectLst/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rPr>
              <a:t>advice</a:t>
            </a:r>
            <a:r>
              <a:rPr lang="en-US" sz="2800" kern="0">
                <a:effectLst/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rPr>
              <a:t> or explain questions.</a:t>
            </a:r>
            <a:endParaRPr lang="en-US" sz="2800" kern="100">
              <a:latin typeface="Varela Round" panose="00000500000000000000" pitchFamily="2" charset="-79"/>
              <a:ea typeface="Times New Roman" panose="02020603050405020304" pitchFamily="18" charset="0"/>
              <a:cs typeface="Varela Round" panose="00000500000000000000" pitchFamily="2" charset="-79"/>
            </a:endParaRPr>
          </a:p>
          <a:p>
            <a:pPr marL="480060" marR="0" indent="-34290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2800" kern="0">
                <a:effectLst/>
                <a:latin typeface="Varela Round" panose="00000500000000000000" pitchFamily="2" charset="-79"/>
                <a:ea typeface="Times New Roman" panose="02020603050405020304" pitchFamily="18" charset="0"/>
                <a:cs typeface="Varela Round" panose="00000500000000000000" pitchFamily="2" charset="-79"/>
              </a:rPr>
              <a:t>Don’t add or remove information</a:t>
            </a:r>
            <a:endParaRPr lang="en-US" sz="2800" kern="100">
              <a:effectLst/>
              <a:latin typeface="Varela Round" panose="00000500000000000000" pitchFamily="2" charset="-79"/>
              <a:ea typeface="Aptos" panose="020B0004020202020204" pitchFamily="34" charset="0"/>
              <a:cs typeface="Varela Round" panose="00000500000000000000" pitchFamily="2" charset="-79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27DEDDEC-35C5-AD28-80AA-935558BD195E}"/>
              </a:ext>
            </a:extLst>
          </p:cNvPr>
          <p:cNvSpPr/>
          <p:nvPr/>
        </p:nvSpPr>
        <p:spPr>
          <a:xfrm>
            <a:off x="13801525" y="1104900"/>
            <a:ext cx="3114875" cy="2868276"/>
          </a:xfrm>
          <a:custGeom>
            <a:avLst/>
            <a:gdLst/>
            <a:ahLst/>
            <a:cxnLst/>
            <a:rect l="l" t="t" r="r" b="b"/>
            <a:pathLst>
              <a:path w="3313264" h="2994362">
                <a:moveTo>
                  <a:pt x="0" y="0"/>
                </a:moveTo>
                <a:lnTo>
                  <a:pt x="3313264" y="0"/>
                </a:lnTo>
                <a:lnTo>
                  <a:pt x="3313264" y="2994362"/>
                </a:lnTo>
                <a:lnTo>
                  <a:pt x="0" y="2994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E81C7D75-418D-5326-8795-7CB4241FDFF6}"/>
              </a:ext>
            </a:extLst>
          </p:cNvPr>
          <p:cNvSpPr/>
          <p:nvPr/>
        </p:nvSpPr>
        <p:spPr>
          <a:xfrm>
            <a:off x="304800" y="8722416"/>
            <a:ext cx="1588623" cy="1405532"/>
          </a:xfrm>
          <a:custGeom>
            <a:avLst/>
            <a:gdLst/>
            <a:ahLst/>
            <a:cxnLst/>
            <a:rect l="l" t="t" r="r" b="b"/>
            <a:pathLst>
              <a:path w="1352216" h="1202909">
                <a:moveTo>
                  <a:pt x="0" y="0"/>
                </a:moveTo>
                <a:lnTo>
                  <a:pt x="1352216" y="0"/>
                </a:lnTo>
                <a:lnTo>
                  <a:pt x="1352216" y="1202909"/>
                </a:lnTo>
                <a:lnTo>
                  <a:pt x="0" y="12029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0278D-EAB2-0F11-90B7-5C922FBB0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290A126-C610-313A-3F07-DC6CCC41CC6C}"/>
              </a:ext>
            </a:extLst>
          </p:cNvPr>
          <p:cNvSpPr/>
          <p:nvPr/>
        </p:nvSpPr>
        <p:spPr>
          <a:xfrm rot="-10800000">
            <a:off x="0" y="-9264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35F0A4E-C5F7-866D-D44E-BC909B608C19}"/>
              </a:ext>
            </a:extLst>
          </p:cNvPr>
          <p:cNvGrpSpPr/>
          <p:nvPr/>
        </p:nvGrpSpPr>
        <p:grpSpPr>
          <a:xfrm>
            <a:off x="1028700" y="1201715"/>
            <a:ext cx="16230600" cy="7883571"/>
            <a:chOff x="0" y="0"/>
            <a:chExt cx="5920967" cy="287594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E32D05E-01EC-B565-2745-1CD45E1D5D02}"/>
                </a:ext>
              </a:extLst>
            </p:cNvPr>
            <p:cNvSpPr/>
            <p:nvPr/>
          </p:nvSpPr>
          <p:spPr>
            <a:xfrm>
              <a:off x="0" y="0"/>
              <a:ext cx="5920967" cy="2875948"/>
            </a:xfrm>
            <a:custGeom>
              <a:avLst/>
              <a:gdLst/>
              <a:ahLst/>
              <a:cxnLst/>
              <a:rect l="l" t="t" r="r" b="b"/>
              <a:pathLst>
                <a:path w="5920967" h="2875948">
                  <a:moveTo>
                    <a:pt x="5796507" y="2875948"/>
                  </a:moveTo>
                  <a:lnTo>
                    <a:pt x="124460" y="2875948"/>
                  </a:lnTo>
                  <a:cubicBezTo>
                    <a:pt x="55880" y="2875948"/>
                    <a:pt x="0" y="2820068"/>
                    <a:pt x="0" y="27514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751488"/>
                  </a:lnTo>
                  <a:cubicBezTo>
                    <a:pt x="5920967" y="2820068"/>
                    <a:pt x="5865087" y="2875948"/>
                    <a:pt x="5796507" y="2875948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945D35F-916B-4D34-7A90-31F7BAB31C80}"/>
              </a:ext>
            </a:extLst>
          </p:cNvPr>
          <p:cNvSpPr/>
          <p:nvPr/>
        </p:nvSpPr>
        <p:spPr>
          <a:xfrm>
            <a:off x="2189" y="-85299"/>
            <a:ext cx="8405218" cy="3029764"/>
          </a:xfrm>
          <a:custGeom>
            <a:avLst/>
            <a:gdLst/>
            <a:ahLst/>
            <a:cxnLst/>
            <a:rect l="l" t="t" r="r" b="b"/>
            <a:pathLst>
              <a:path w="8405218" h="3029764">
                <a:moveTo>
                  <a:pt x="0" y="0"/>
                </a:moveTo>
                <a:lnTo>
                  <a:pt x="8405217" y="0"/>
                </a:lnTo>
                <a:lnTo>
                  <a:pt x="8405217" y="3029764"/>
                </a:lnTo>
                <a:lnTo>
                  <a:pt x="0" y="3029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583" t="-43324" r="-31518" b="-120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66F1499-3E14-0209-D875-1DA3A47DE780}"/>
              </a:ext>
            </a:extLst>
          </p:cNvPr>
          <p:cNvSpPr/>
          <p:nvPr/>
        </p:nvSpPr>
        <p:spPr>
          <a:xfrm>
            <a:off x="2743201" y="1852648"/>
            <a:ext cx="12006662" cy="634804"/>
          </a:xfrm>
          <a:custGeom>
            <a:avLst/>
            <a:gdLst/>
            <a:ahLst/>
            <a:cxnLst/>
            <a:rect l="l" t="t" r="r" b="b"/>
            <a:pathLst>
              <a:path w="11000244" h="749285">
                <a:moveTo>
                  <a:pt x="0" y="0"/>
                </a:moveTo>
                <a:lnTo>
                  <a:pt x="11000244" y="0"/>
                </a:lnTo>
                <a:lnTo>
                  <a:pt x="11000244" y="749284"/>
                </a:lnTo>
                <a:lnTo>
                  <a:pt x="0" y="749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5296" r="-1106" b="-123934"/>
            </a:stretch>
          </a:blipFill>
        </p:spPr>
        <p:txBody>
          <a:bodyPr/>
          <a:lstStyle/>
          <a:p>
            <a:endParaRPr lang="en-US">
              <a:latin typeface="Pluma Bold" panose="020B060402020202020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1F79F94-2469-0739-4A4A-989913A420FF}"/>
              </a:ext>
            </a:extLst>
          </p:cNvPr>
          <p:cNvSpPr/>
          <p:nvPr/>
        </p:nvSpPr>
        <p:spPr>
          <a:xfrm>
            <a:off x="829083" y="8644193"/>
            <a:ext cx="1898126" cy="1544101"/>
          </a:xfrm>
          <a:custGeom>
            <a:avLst/>
            <a:gdLst/>
            <a:ahLst/>
            <a:cxnLst/>
            <a:rect l="l" t="t" r="r" b="b"/>
            <a:pathLst>
              <a:path w="1352216" h="1202909">
                <a:moveTo>
                  <a:pt x="0" y="0"/>
                </a:moveTo>
                <a:lnTo>
                  <a:pt x="1352216" y="0"/>
                </a:lnTo>
                <a:lnTo>
                  <a:pt x="1352216" y="1202909"/>
                </a:lnTo>
                <a:lnTo>
                  <a:pt x="0" y="12029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CCF3152-FB5B-E832-CB6D-74D93F9C33F4}"/>
              </a:ext>
            </a:extLst>
          </p:cNvPr>
          <p:cNvSpPr txBox="1"/>
          <p:nvPr/>
        </p:nvSpPr>
        <p:spPr>
          <a:xfrm>
            <a:off x="1498911" y="1942806"/>
            <a:ext cx="14493396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0"/>
              </a:lnSpc>
            </a:pPr>
            <a:r>
              <a:rPr lang="en-US" sz="4800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COMMON SCENARIO TIPS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A7E4A61D-865E-B633-BA77-2C7884525139}"/>
              </a:ext>
            </a:extLst>
          </p:cNvPr>
          <p:cNvSpPr txBox="1"/>
          <p:nvPr/>
        </p:nvSpPr>
        <p:spPr>
          <a:xfrm>
            <a:off x="1287588" y="3600450"/>
            <a:ext cx="15324012" cy="52872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4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If you miss a word:</a:t>
            </a:r>
            <a:r>
              <a:rPr lang="en-US" sz="360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 “Interpreter requests repetition.”</a:t>
            </a:r>
            <a:endParaRPr lang="en-US" sz="36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  <a:p>
            <a:pPr marL="457200" indent="-457200">
              <a:lnSpc>
                <a:spcPts val="4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6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  <a:p>
            <a:pPr marL="457200" indent="-457200" algn="l">
              <a:lnSpc>
                <a:spcPts val="4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If the applicant speaks too long</a:t>
            </a:r>
            <a:r>
              <a:rPr lang="en-US" sz="360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: Politely ask them to pause more frequently.</a:t>
            </a:r>
            <a:endParaRPr lang="en-US" sz="36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  <a:p>
            <a:pPr marL="457200" indent="-457200">
              <a:lnSpc>
                <a:spcPts val="4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6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  <a:p>
            <a:pPr marL="457200" indent="-457200" algn="l">
              <a:lnSpc>
                <a:spcPts val="4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Emotional or high-pressure moments:</a:t>
            </a:r>
            <a:r>
              <a:rPr lang="en-US" sz="360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 Stay calm and focus on your role.</a:t>
            </a:r>
            <a:endParaRPr lang="en-US" sz="36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  <a:p>
            <a:pPr marL="457200" indent="-457200">
              <a:lnSpc>
                <a:spcPts val="4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6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  <a:p>
            <a:pPr marL="457200" indent="-457200">
              <a:lnSpc>
                <a:spcPts val="4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44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  <a:p>
            <a:pPr>
              <a:lnSpc>
                <a:spcPts val="4079"/>
              </a:lnSpc>
              <a:spcBef>
                <a:spcPct val="0"/>
              </a:spcBef>
            </a:pPr>
            <a:endParaRPr lang="en-US" sz="44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94D0E13-EDF5-0744-5097-4CFCAD49BF41}"/>
              </a:ext>
            </a:extLst>
          </p:cNvPr>
          <p:cNvSpPr/>
          <p:nvPr/>
        </p:nvSpPr>
        <p:spPr>
          <a:xfrm rot="19489506">
            <a:off x="15323614" y="830649"/>
            <a:ext cx="2404093" cy="2682391"/>
          </a:xfrm>
          <a:custGeom>
            <a:avLst/>
            <a:gdLst/>
            <a:ahLst/>
            <a:cxnLst/>
            <a:rect l="l" t="t" r="r" b="b"/>
            <a:pathLst>
              <a:path w="2404093" h="2682391">
                <a:moveTo>
                  <a:pt x="0" y="0"/>
                </a:moveTo>
                <a:lnTo>
                  <a:pt x="2404092" y="0"/>
                </a:lnTo>
                <a:lnTo>
                  <a:pt x="2404092" y="2682391"/>
                </a:lnTo>
                <a:lnTo>
                  <a:pt x="0" y="26823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91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1" y="-12743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90600" y="1104900"/>
            <a:ext cx="15925800" cy="8686800"/>
            <a:chOff x="0" y="0"/>
            <a:chExt cx="5920967" cy="28759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20967" cy="2875948"/>
            </a:xfrm>
            <a:custGeom>
              <a:avLst/>
              <a:gdLst/>
              <a:ahLst/>
              <a:cxnLst/>
              <a:rect l="l" t="t" r="r" b="b"/>
              <a:pathLst>
                <a:path w="5920967" h="2875948">
                  <a:moveTo>
                    <a:pt x="5796507" y="2875948"/>
                  </a:moveTo>
                  <a:lnTo>
                    <a:pt x="124460" y="2875948"/>
                  </a:lnTo>
                  <a:cubicBezTo>
                    <a:pt x="55880" y="2875948"/>
                    <a:pt x="0" y="2820068"/>
                    <a:pt x="0" y="27514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751488"/>
                  </a:lnTo>
                  <a:cubicBezTo>
                    <a:pt x="5920967" y="2820068"/>
                    <a:pt x="5865087" y="2875948"/>
                    <a:pt x="5796507" y="2875948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14332375" y="-411445"/>
            <a:ext cx="5075779" cy="3692629"/>
          </a:xfrm>
          <a:custGeom>
            <a:avLst/>
            <a:gdLst/>
            <a:ahLst/>
            <a:cxnLst/>
            <a:rect l="l" t="t" r="r" b="b"/>
            <a:pathLst>
              <a:path w="5075779" h="3692629">
                <a:moveTo>
                  <a:pt x="0" y="0"/>
                </a:moveTo>
                <a:lnTo>
                  <a:pt x="5075779" y="0"/>
                </a:lnTo>
                <a:lnTo>
                  <a:pt x="5075779" y="3692629"/>
                </a:lnTo>
                <a:lnTo>
                  <a:pt x="0" y="369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787768" y="1511070"/>
            <a:ext cx="10712464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WRAP 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8780C3-7B31-D461-1C19-DE6905D716A4}"/>
              </a:ext>
            </a:extLst>
          </p:cNvPr>
          <p:cNvSpPr txBox="1"/>
          <p:nvPr/>
        </p:nvSpPr>
        <p:spPr>
          <a:xfrm>
            <a:off x="1831076" y="2891232"/>
            <a:ext cx="13615495" cy="800943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94360" indent="-457200">
              <a:lnSpc>
                <a:spcPct val="114999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600" kern="0">
                <a:latin typeface="Varela Round"/>
                <a:ea typeface="Calibri"/>
                <a:cs typeface="Varela Round"/>
              </a:rPr>
              <a:t>Next steps- Sign up with Tana, sign agreement, certificates of attendance, etc.</a:t>
            </a:r>
          </a:p>
          <a:p>
            <a:pPr marL="594360" indent="-457200">
              <a:lnSpc>
                <a:spcPct val="114999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3600" kern="0">
              <a:latin typeface="Varela Round" panose="00000500000000000000" pitchFamily="2" charset="-79"/>
              <a:ea typeface="Calibri"/>
              <a:cs typeface="Varela Round" panose="00000500000000000000" pitchFamily="2" charset="-79"/>
            </a:endParaRPr>
          </a:p>
          <a:p>
            <a:pPr marL="594360" indent="-457200">
              <a:lnSpc>
                <a:spcPct val="114999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600" kern="0">
                <a:latin typeface="Varela Round"/>
                <a:ea typeface="Calibri"/>
                <a:cs typeface="Varela Round"/>
              </a:rPr>
              <a:t>Be aware of a follow-up email with the link to this training and additional materials related to it.</a:t>
            </a:r>
            <a:endParaRPr lang="en-US" sz="3600" kern="0">
              <a:latin typeface="Varela Round"/>
              <a:ea typeface="Times New Roman" panose="02020603050405020304" pitchFamily="18" charset="0"/>
              <a:cs typeface="Varela Round"/>
            </a:endParaRPr>
          </a:p>
          <a:p>
            <a:pPr marL="594360" indent="-457200">
              <a:lnSpc>
                <a:spcPct val="114999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3600" kern="0">
              <a:latin typeface="Varela Round"/>
              <a:ea typeface="Calibri"/>
              <a:cs typeface="Varela Round"/>
            </a:endParaRPr>
          </a:p>
          <a:p>
            <a:pPr marL="594360" marR="0" indent="-457200">
              <a:lnSpc>
                <a:spcPct val="114999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600" kern="0">
                <a:effectLst/>
                <a:latin typeface="Varela Round"/>
                <a:ea typeface="Times New Roman" panose="02020603050405020304" pitchFamily="18" charset="0"/>
                <a:cs typeface="Varela Round"/>
              </a:rPr>
              <a:t>Available resources </a:t>
            </a:r>
            <a:r>
              <a:rPr lang="en-US" sz="3600" u="sng" kern="0">
                <a:solidFill>
                  <a:srgbClr val="467886"/>
                </a:solidFill>
                <a:effectLst/>
                <a:latin typeface="Varela Round"/>
                <a:ea typeface="Times New Roman" panose="02020603050405020304" pitchFamily="18" charset="0"/>
                <a:cs typeface="Varela Round"/>
                <a:hlinkClick r:id="rId4"/>
              </a:rPr>
              <a:t>https://www.uscis.gov/sites/default/files/document/memos/2017-17-1-RoleUseInterpreters-PM-602-0125-1.pdf</a:t>
            </a:r>
            <a:endParaRPr lang="en-US" sz="3600" u="sng" kern="0">
              <a:solidFill>
                <a:srgbClr val="467886"/>
              </a:solidFill>
              <a:effectLst/>
              <a:latin typeface="Varela Round"/>
              <a:ea typeface="Times New Roman" panose="02020603050405020304" pitchFamily="18" charset="0"/>
              <a:cs typeface="Varela Round"/>
            </a:endParaRPr>
          </a:p>
          <a:p>
            <a:pPr marL="594360" marR="0" indent="-457200">
              <a:lnSpc>
                <a:spcPct val="114999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u="sng" kern="0">
              <a:solidFill>
                <a:srgbClr val="467886"/>
              </a:solidFill>
              <a:effectLst/>
              <a:latin typeface="Varela Round" panose="00000500000000000000" pitchFamily="2" charset="-79"/>
              <a:ea typeface="Times New Roman" panose="02020603050405020304" pitchFamily="18" charset="0"/>
              <a:cs typeface="Varela Round" panose="00000500000000000000" pitchFamily="2" charset="-79"/>
            </a:endParaRPr>
          </a:p>
          <a:p>
            <a:pPr marL="594360" marR="0" indent="-457200">
              <a:lnSpc>
                <a:spcPct val="114999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u="sng" kern="0">
              <a:solidFill>
                <a:srgbClr val="467886"/>
              </a:solidFill>
              <a:latin typeface="Varela Round" panose="00000500000000000000" pitchFamily="2" charset="-79"/>
              <a:ea typeface="Aptos" panose="020B0004020202020204" pitchFamily="34" charset="0"/>
              <a:cs typeface="Varela Round" panose="00000500000000000000" pitchFamily="2" charset="-79"/>
            </a:endParaRPr>
          </a:p>
          <a:p>
            <a:pPr marL="594360" marR="0" indent="-457200">
              <a:lnSpc>
                <a:spcPct val="114999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kern="100">
              <a:effectLst/>
              <a:latin typeface="Varela Round" panose="00000500000000000000" pitchFamily="2" charset="-79"/>
              <a:ea typeface="Aptos" panose="020B0004020202020204" pitchFamily="34" charset="0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85481" y="350338"/>
            <a:ext cx="17917037" cy="8702712"/>
            <a:chOff x="0" y="0"/>
            <a:chExt cx="5920967" cy="28759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20967" cy="2875948"/>
            </a:xfrm>
            <a:custGeom>
              <a:avLst/>
              <a:gdLst/>
              <a:ahLst/>
              <a:cxnLst/>
              <a:rect l="l" t="t" r="r" b="b"/>
              <a:pathLst>
                <a:path w="5920967" h="2875948">
                  <a:moveTo>
                    <a:pt x="5796507" y="2875948"/>
                  </a:moveTo>
                  <a:lnTo>
                    <a:pt x="124460" y="2875948"/>
                  </a:lnTo>
                  <a:cubicBezTo>
                    <a:pt x="55880" y="2875948"/>
                    <a:pt x="0" y="2820068"/>
                    <a:pt x="0" y="27514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751488"/>
                  </a:lnTo>
                  <a:cubicBezTo>
                    <a:pt x="5920967" y="2820068"/>
                    <a:pt x="5865087" y="2875948"/>
                    <a:pt x="5796507" y="2875948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85481" y="4701694"/>
            <a:ext cx="17917037" cy="8702712"/>
            <a:chOff x="0" y="0"/>
            <a:chExt cx="5920967" cy="28759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20967" cy="2875948"/>
            </a:xfrm>
            <a:custGeom>
              <a:avLst/>
              <a:gdLst/>
              <a:ahLst/>
              <a:cxnLst/>
              <a:rect l="l" t="t" r="r" b="b"/>
              <a:pathLst>
                <a:path w="5920967" h="2875948">
                  <a:moveTo>
                    <a:pt x="5796507" y="2875948"/>
                  </a:moveTo>
                  <a:lnTo>
                    <a:pt x="124460" y="2875948"/>
                  </a:lnTo>
                  <a:cubicBezTo>
                    <a:pt x="55880" y="2875948"/>
                    <a:pt x="0" y="2820068"/>
                    <a:pt x="0" y="27514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751488"/>
                  </a:lnTo>
                  <a:cubicBezTo>
                    <a:pt x="5920967" y="2820068"/>
                    <a:pt x="5865087" y="2875948"/>
                    <a:pt x="5796507" y="2875948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3984401" y="584673"/>
            <a:ext cx="10319198" cy="5460515"/>
          </a:xfrm>
          <a:custGeom>
            <a:avLst/>
            <a:gdLst/>
            <a:ahLst/>
            <a:cxnLst/>
            <a:rect l="l" t="t" r="r" b="b"/>
            <a:pathLst>
              <a:path w="10319198" h="5460515">
                <a:moveTo>
                  <a:pt x="0" y="0"/>
                </a:moveTo>
                <a:lnTo>
                  <a:pt x="10319198" y="0"/>
                </a:lnTo>
                <a:lnTo>
                  <a:pt x="10319198" y="5460515"/>
                </a:lnTo>
                <a:lnTo>
                  <a:pt x="0" y="54605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1028700"/>
            <a:ext cx="4171894" cy="1069048"/>
          </a:xfrm>
          <a:custGeom>
            <a:avLst/>
            <a:gdLst/>
            <a:ahLst/>
            <a:cxnLst/>
            <a:rect l="l" t="t" r="r" b="b"/>
            <a:pathLst>
              <a:path w="4171894" h="1069048">
                <a:moveTo>
                  <a:pt x="0" y="0"/>
                </a:moveTo>
                <a:lnTo>
                  <a:pt x="4171894" y="0"/>
                </a:lnTo>
                <a:lnTo>
                  <a:pt x="4171894" y="1069048"/>
                </a:lnTo>
                <a:lnTo>
                  <a:pt x="0" y="1069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787768" y="6159488"/>
            <a:ext cx="10712464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913 N. Wyandot St. Denver, co 80204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84401" y="6851638"/>
            <a:ext cx="10712464" cy="61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(303) 839-1008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343401" y="8649134"/>
            <a:ext cx="9960198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3999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THANK YOU FOR VOLUNTEERING!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V="1">
            <a:off x="1124591" y="989746"/>
            <a:ext cx="16075145" cy="8637072"/>
          </a:xfrm>
          <a:custGeom>
            <a:avLst/>
            <a:gdLst/>
            <a:ahLst/>
            <a:cxnLst/>
            <a:rect l="l" t="t" r="r" b="b"/>
            <a:pathLst>
              <a:path w="13723888" h="7272027">
                <a:moveTo>
                  <a:pt x="0" y="7272027"/>
                </a:moveTo>
                <a:lnTo>
                  <a:pt x="13723888" y="7272027"/>
                </a:lnTo>
                <a:lnTo>
                  <a:pt x="13723888" y="0"/>
                </a:lnTo>
                <a:lnTo>
                  <a:pt x="0" y="0"/>
                </a:lnTo>
                <a:lnTo>
                  <a:pt x="0" y="7272027"/>
                </a:lnTo>
                <a:close/>
              </a:path>
            </a:pathLst>
          </a:custGeom>
          <a:blipFill>
            <a:blip r:embed="rId2"/>
            <a:stretch>
              <a:fillRect t="-33313" r="-102940" b="-1405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631">
            <a:off x="6817914" y="1377405"/>
            <a:ext cx="4652173" cy="748680"/>
          </a:xfrm>
          <a:custGeom>
            <a:avLst/>
            <a:gdLst/>
            <a:ahLst/>
            <a:cxnLst/>
            <a:rect l="l" t="t" r="r" b="b"/>
            <a:pathLst>
              <a:path w="4652173" h="748680">
                <a:moveTo>
                  <a:pt x="0" y="0"/>
                </a:moveTo>
                <a:lnTo>
                  <a:pt x="4652172" y="0"/>
                </a:lnTo>
                <a:lnTo>
                  <a:pt x="4652172" y="748680"/>
                </a:lnTo>
                <a:lnTo>
                  <a:pt x="0" y="748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730" b="-1083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60823" y="-19052"/>
            <a:ext cx="7729966" cy="2721729"/>
          </a:xfrm>
          <a:custGeom>
            <a:avLst/>
            <a:gdLst/>
            <a:ahLst/>
            <a:cxnLst/>
            <a:rect l="l" t="t" r="r" b="b"/>
            <a:pathLst>
              <a:path w="13581442" h="4342400">
                <a:moveTo>
                  <a:pt x="0" y="0"/>
                </a:moveTo>
                <a:lnTo>
                  <a:pt x="13581441" y="0"/>
                </a:lnTo>
                <a:lnTo>
                  <a:pt x="13581441" y="4342400"/>
                </a:lnTo>
                <a:lnTo>
                  <a:pt x="0" y="4342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9505" b="-83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879678" y="3460650"/>
            <a:ext cx="11475518" cy="3411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384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Welcome and purpose of the session.​</a:t>
            </a:r>
            <a:endParaRPr lang="en-US" sz="32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  <a:p>
            <a:pPr marL="457200" indent="-457200" algn="l">
              <a:lnSpc>
                <a:spcPts val="3840"/>
              </a:lnSpc>
              <a:buFont typeface="Arial" panose="020B0604020202020204" pitchFamily="34" charset="0"/>
              <a:buChar char="•"/>
            </a:pPr>
            <a:endParaRPr lang="en-US" sz="32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  <a:p>
            <a:pPr marL="457200" indent="-457200" algn="l">
              <a:lnSpc>
                <a:spcPts val="384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Naturalization interviews: what they are and why interpreters matter.​</a:t>
            </a:r>
            <a:endParaRPr lang="en-US" sz="32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  <a:p>
            <a:pPr marL="457200" indent="-457200" algn="l">
              <a:lnSpc>
                <a:spcPts val="3840"/>
              </a:lnSpc>
              <a:buFont typeface="Arial" panose="020B0604020202020204" pitchFamily="34" charset="0"/>
              <a:buChar char="•"/>
            </a:pPr>
            <a:endParaRPr lang="en-US" sz="32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  <a:p>
            <a:pPr marL="457200" indent="-457200" algn="l">
              <a:lnSpc>
                <a:spcPts val="3840"/>
              </a:lnSpc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Volunteers play a key role in making the process accessible and fair.</a:t>
            </a:r>
            <a:endParaRPr lang="en-US" sz="32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823011" y="2199390"/>
            <a:ext cx="9627835" cy="749285"/>
          </a:xfrm>
          <a:custGeom>
            <a:avLst/>
            <a:gdLst/>
            <a:ahLst/>
            <a:cxnLst/>
            <a:rect l="l" t="t" r="r" b="b"/>
            <a:pathLst>
              <a:path w="9627835" h="749285">
                <a:moveTo>
                  <a:pt x="0" y="0"/>
                </a:moveTo>
                <a:lnTo>
                  <a:pt x="9627835" y="0"/>
                </a:lnTo>
                <a:lnTo>
                  <a:pt x="9627835" y="749284"/>
                </a:lnTo>
                <a:lnTo>
                  <a:pt x="0" y="7492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74222" r="-91779" b="-2387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307363" y="-60468"/>
            <a:ext cx="3313264" cy="2994362"/>
          </a:xfrm>
          <a:custGeom>
            <a:avLst/>
            <a:gdLst/>
            <a:ahLst/>
            <a:cxnLst/>
            <a:rect l="l" t="t" r="r" b="b"/>
            <a:pathLst>
              <a:path w="3313264" h="2994362">
                <a:moveTo>
                  <a:pt x="0" y="0"/>
                </a:moveTo>
                <a:lnTo>
                  <a:pt x="3313264" y="0"/>
                </a:lnTo>
                <a:lnTo>
                  <a:pt x="3313264" y="2994362"/>
                </a:lnTo>
                <a:lnTo>
                  <a:pt x="0" y="2994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171595" y="2306228"/>
            <a:ext cx="11047773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6000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Introduction</a:t>
            </a:r>
          </a:p>
        </p:txBody>
      </p:sp>
      <p:sp>
        <p:nvSpPr>
          <p:cNvPr id="12" name="Freeform 12"/>
          <p:cNvSpPr/>
          <p:nvPr/>
        </p:nvSpPr>
        <p:spPr>
          <a:xfrm rot="1122904">
            <a:off x="1502298" y="8340900"/>
            <a:ext cx="2764533" cy="870187"/>
          </a:xfrm>
          <a:custGeom>
            <a:avLst/>
            <a:gdLst/>
            <a:ahLst/>
            <a:cxnLst/>
            <a:rect l="l" t="t" r="r" b="b"/>
            <a:pathLst>
              <a:path w="3726650" h="1271719">
                <a:moveTo>
                  <a:pt x="0" y="0"/>
                </a:moveTo>
                <a:lnTo>
                  <a:pt x="3726651" y="0"/>
                </a:lnTo>
                <a:lnTo>
                  <a:pt x="3726651" y="1271719"/>
                </a:lnTo>
                <a:lnTo>
                  <a:pt x="0" y="1271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BF52962C-0A75-8C45-486E-8174C12370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52840" y="7924187"/>
            <a:ext cx="2119011" cy="17144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-9264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201715"/>
            <a:ext cx="16230600" cy="7883571"/>
            <a:chOff x="0" y="0"/>
            <a:chExt cx="5920967" cy="28759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20967" cy="2875948"/>
            </a:xfrm>
            <a:custGeom>
              <a:avLst/>
              <a:gdLst/>
              <a:ahLst/>
              <a:cxnLst/>
              <a:rect l="l" t="t" r="r" b="b"/>
              <a:pathLst>
                <a:path w="5920967" h="2875948">
                  <a:moveTo>
                    <a:pt x="5796507" y="2875948"/>
                  </a:moveTo>
                  <a:lnTo>
                    <a:pt x="124460" y="2875948"/>
                  </a:lnTo>
                  <a:cubicBezTo>
                    <a:pt x="55880" y="2875948"/>
                    <a:pt x="0" y="2820068"/>
                    <a:pt x="0" y="27514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751488"/>
                  </a:lnTo>
                  <a:cubicBezTo>
                    <a:pt x="5920967" y="2820068"/>
                    <a:pt x="5865087" y="2875948"/>
                    <a:pt x="5796507" y="2875948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2743201" y="1852648"/>
            <a:ext cx="12006662" cy="634804"/>
          </a:xfrm>
          <a:custGeom>
            <a:avLst/>
            <a:gdLst/>
            <a:ahLst/>
            <a:cxnLst/>
            <a:rect l="l" t="t" r="r" b="b"/>
            <a:pathLst>
              <a:path w="11000244" h="749285">
                <a:moveTo>
                  <a:pt x="0" y="0"/>
                </a:moveTo>
                <a:lnTo>
                  <a:pt x="11000244" y="0"/>
                </a:lnTo>
                <a:lnTo>
                  <a:pt x="11000244" y="749284"/>
                </a:lnTo>
                <a:lnTo>
                  <a:pt x="0" y="749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5296" r="-1106" b="-1239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80194" y="8282148"/>
            <a:ext cx="2273439" cy="1612341"/>
          </a:xfrm>
          <a:custGeom>
            <a:avLst/>
            <a:gdLst/>
            <a:ahLst/>
            <a:cxnLst/>
            <a:rect l="l" t="t" r="r" b="b"/>
            <a:pathLst>
              <a:path w="1352216" h="1202909">
                <a:moveTo>
                  <a:pt x="0" y="0"/>
                </a:moveTo>
                <a:lnTo>
                  <a:pt x="1352216" y="0"/>
                </a:lnTo>
                <a:lnTo>
                  <a:pt x="1352216" y="1202909"/>
                </a:lnTo>
                <a:lnTo>
                  <a:pt x="0" y="1202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498911" y="1942806"/>
            <a:ext cx="14493396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0"/>
              </a:lnSpc>
            </a:pPr>
            <a:r>
              <a:rPr lang="en-US" sz="4800">
                <a:solidFill>
                  <a:srgbClr val="302C2C"/>
                </a:solidFill>
                <a:latin typeface="Pluma Bold"/>
                <a:ea typeface="Pluma Bold"/>
                <a:cs typeface="Pluma Bold"/>
                <a:sym typeface="Pluma Bold"/>
              </a:rPr>
              <a:t>Naturalization Process​ Requirements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57586" y="3600450"/>
            <a:ext cx="12979279" cy="4199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4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Be 18 years old.​</a:t>
            </a:r>
            <a:endParaRPr lang="en-US" sz="36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  <a:p>
            <a:pPr marL="457200" indent="-457200" algn="l">
              <a:lnSpc>
                <a:spcPts val="4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6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  <a:p>
            <a:pPr marL="457200" indent="-457200" algn="l">
              <a:lnSpc>
                <a:spcPts val="4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Be a legal permanent resident for at least 5 years or 3 if married to a U.S. Citizen. ​</a:t>
            </a:r>
            <a:endParaRPr lang="en-US" sz="36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  <a:p>
            <a:pPr marL="457200" indent="-457200" algn="l">
              <a:lnSpc>
                <a:spcPts val="4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6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  <a:p>
            <a:pPr marL="457200" indent="-457200" algn="l">
              <a:lnSpc>
                <a:spcPts val="4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Must read, write, speak and understand English.​</a:t>
            </a:r>
            <a:endParaRPr lang="en-US" sz="36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  <a:p>
            <a:pPr marL="457200" indent="-457200" algn="l">
              <a:lnSpc>
                <a:spcPts val="4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6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  <a:p>
            <a:pPr marL="457200" indent="-457200" algn="l">
              <a:lnSpc>
                <a:spcPts val="407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302C2C"/>
                </a:solidFill>
                <a:latin typeface="Varela Round"/>
                <a:ea typeface="Varela Round"/>
                <a:cs typeface="Varela Round"/>
                <a:sym typeface="Varela Round"/>
              </a:rPr>
              <a:t>Pass civics test 6/10 correct out of 100 possible</a:t>
            </a:r>
            <a:endParaRPr lang="en-US" sz="3600">
              <a:solidFill>
                <a:srgbClr val="302C2C"/>
              </a:solidFill>
              <a:latin typeface="Varela Round"/>
              <a:ea typeface="Varela Round"/>
              <a:cs typeface="Varela Round"/>
            </a:endParaRPr>
          </a:p>
        </p:txBody>
      </p:sp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F10C8184-D076-1337-F7A4-D70F3F96B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30512" y="281441"/>
            <a:ext cx="2306667" cy="183386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8FC39-5882-5A63-2AEF-D11A4E0E5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2B46AE1-A1AC-A4A9-A1A2-C47D3235412C}"/>
              </a:ext>
            </a:extLst>
          </p:cNvPr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8E97279E-8C9A-CBFC-BE7C-92E4EFF59EC7}"/>
              </a:ext>
            </a:extLst>
          </p:cNvPr>
          <p:cNvGrpSpPr/>
          <p:nvPr/>
        </p:nvGrpSpPr>
        <p:grpSpPr>
          <a:xfrm>
            <a:off x="1291028" y="1464041"/>
            <a:ext cx="16230600" cy="7883571"/>
            <a:chOff x="0" y="0"/>
            <a:chExt cx="5920967" cy="287594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8C03E0C-2BE7-996E-5D7F-0798D9F1CA89}"/>
                </a:ext>
              </a:extLst>
            </p:cNvPr>
            <p:cNvSpPr/>
            <p:nvPr/>
          </p:nvSpPr>
          <p:spPr>
            <a:xfrm>
              <a:off x="0" y="0"/>
              <a:ext cx="5920967" cy="2875948"/>
            </a:xfrm>
            <a:custGeom>
              <a:avLst/>
              <a:gdLst/>
              <a:ahLst/>
              <a:cxnLst/>
              <a:rect l="l" t="t" r="r" b="b"/>
              <a:pathLst>
                <a:path w="5920967" h="2875948">
                  <a:moveTo>
                    <a:pt x="5796507" y="2875948"/>
                  </a:moveTo>
                  <a:lnTo>
                    <a:pt x="124460" y="2875948"/>
                  </a:lnTo>
                  <a:cubicBezTo>
                    <a:pt x="55880" y="2875948"/>
                    <a:pt x="0" y="2820068"/>
                    <a:pt x="0" y="27514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751488"/>
                  </a:lnTo>
                  <a:cubicBezTo>
                    <a:pt x="5920967" y="2820068"/>
                    <a:pt x="5865087" y="2875948"/>
                    <a:pt x="5796507" y="2875948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itle 2">
            <a:extLst>
              <a:ext uri="{FF2B5EF4-FFF2-40B4-BE49-F238E27FC236}">
                <a16:creationId xmlns:a16="http://schemas.microsoft.com/office/drawing/2014/main" id="{94DF356E-E147-DB1B-6B85-6A19BE72C0CF}"/>
              </a:ext>
            </a:extLst>
          </p:cNvPr>
          <p:cNvSpPr>
            <a:spLocks noGrp="1"/>
          </p:cNvSpPr>
          <p:nvPr/>
        </p:nvSpPr>
        <p:spPr>
          <a:xfrm>
            <a:off x="5713931" y="1464128"/>
            <a:ext cx="8886370" cy="907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Pluma Bold" panose="020B0604020202020204" charset="0"/>
              </a:rPr>
              <a:t>Requirement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8D2FA88-4AAF-97B5-F75F-4879523F5849}"/>
              </a:ext>
            </a:extLst>
          </p:cNvPr>
          <p:cNvSpPr>
            <a:spLocks noGrp="1"/>
          </p:cNvSpPr>
          <p:nvPr/>
        </p:nvSpPr>
        <p:spPr>
          <a:xfrm>
            <a:off x="3810000" y="2574310"/>
            <a:ext cx="12522198" cy="6016170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9300" lvl="4" indent="0">
              <a:buNone/>
            </a:pPr>
            <a:r>
              <a:rPr lang="en-US" sz="4000" b="1">
                <a:latin typeface="Varela Round"/>
                <a:cs typeface="Varela Round"/>
              </a:rPr>
              <a:t>Exceptions to English Requirement:</a:t>
            </a:r>
            <a:endParaRPr lang="en-US" sz="4000" b="1">
              <a:latin typeface="Varela Round"/>
              <a:ea typeface="Calibri"/>
              <a:cs typeface="Varela Round"/>
            </a:endParaRPr>
          </a:p>
          <a:p>
            <a:pPr marL="932180" lvl="4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4600">
              <a:solidFill>
                <a:schemeClr val="tx1"/>
              </a:solidFill>
              <a:latin typeface="Varela Round"/>
              <a:cs typeface="Varela Round"/>
            </a:endParaRPr>
          </a:p>
          <a:p>
            <a:pPr marL="932180" lvl="4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900">
                <a:solidFill>
                  <a:schemeClr val="tx1"/>
                </a:solidFill>
                <a:latin typeface="Varela Round"/>
                <a:cs typeface="Varela Round"/>
              </a:rPr>
              <a:t>50 years old/20 years LPR</a:t>
            </a:r>
            <a:endParaRPr lang="en-US">
              <a:solidFill>
                <a:schemeClr val="tx1"/>
              </a:solidFill>
            </a:endParaRPr>
          </a:p>
          <a:p>
            <a:pPr marL="749300" lvl="4" indent="0">
              <a:buClr>
                <a:schemeClr val="tx1"/>
              </a:buClr>
              <a:buNone/>
            </a:pPr>
            <a:r>
              <a:rPr lang="en-US" sz="3900">
                <a:solidFill>
                  <a:schemeClr val="tx1"/>
                </a:solidFill>
                <a:latin typeface="Varela Round"/>
                <a:cs typeface="Varela Round"/>
              </a:rPr>
              <a:t>          (No English/ 100 Q’s)</a:t>
            </a:r>
          </a:p>
          <a:p>
            <a:pPr marL="749300" lvl="4" indent="0">
              <a:buClr>
                <a:srgbClr val="4F81BD"/>
              </a:buClr>
              <a:buNone/>
            </a:pPr>
            <a:endParaRPr lang="en-US" sz="3900">
              <a:solidFill>
                <a:schemeClr val="tx1"/>
              </a:solidFill>
              <a:latin typeface="Varela Round"/>
              <a:cs typeface="Varela Round"/>
            </a:endParaRPr>
          </a:p>
          <a:p>
            <a:pPr marL="932180" lvl="4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900">
                <a:solidFill>
                  <a:schemeClr val="tx1"/>
                </a:solidFill>
                <a:latin typeface="Varela Round"/>
                <a:cs typeface="Varela Round"/>
              </a:rPr>
              <a:t>55 years old/15 years LPR</a:t>
            </a:r>
          </a:p>
          <a:p>
            <a:pPr marL="749300" lvl="4" indent="0">
              <a:buClr>
                <a:schemeClr val="tx1"/>
              </a:buClr>
              <a:buNone/>
            </a:pPr>
            <a:r>
              <a:rPr lang="en-US" sz="3900">
                <a:solidFill>
                  <a:schemeClr val="tx1"/>
                </a:solidFill>
                <a:latin typeface="Varela Round"/>
                <a:cs typeface="Varela Round"/>
              </a:rPr>
              <a:t>          (No English/100 Q’s)</a:t>
            </a:r>
          </a:p>
          <a:p>
            <a:pPr marL="749300" lvl="4" indent="0">
              <a:buNone/>
            </a:pPr>
            <a:endParaRPr lang="en-US" sz="3900">
              <a:solidFill>
                <a:schemeClr val="tx1"/>
              </a:solidFill>
              <a:latin typeface="Varela Round"/>
              <a:cs typeface="Varela Round"/>
            </a:endParaRPr>
          </a:p>
          <a:p>
            <a:pPr marL="932180" lvl="4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900">
                <a:solidFill>
                  <a:schemeClr val="tx1"/>
                </a:solidFill>
                <a:latin typeface="Varela Round"/>
                <a:cs typeface="Varela Round"/>
              </a:rPr>
              <a:t>65 years old/20 years LPR</a:t>
            </a:r>
          </a:p>
          <a:p>
            <a:pPr marL="749300" lvl="4" indent="0">
              <a:buClr>
                <a:schemeClr val="tx1"/>
              </a:buClr>
              <a:buNone/>
            </a:pPr>
            <a:r>
              <a:rPr lang="en-US" sz="3900">
                <a:solidFill>
                  <a:schemeClr val="tx1"/>
                </a:solidFill>
                <a:latin typeface="Varela Round"/>
                <a:cs typeface="Varela Round"/>
              </a:rPr>
              <a:t>           (No English/20 Q’s)</a:t>
            </a:r>
          </a:p>
          <a:p>
            <a:pPr marL="932180" lvl="4"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3900">
              <a:solidFill>
                <a:schemeClr val="tx1"/>
              </a:solidFill>
              <a:latin typeface="Varela Round"/>
              <a:cs typeface="Varela Round"/>
            </a:endParaRPr>
          </a:p>
          <a:p>
            <a:pPr marL="932180" lvl="4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900">
                <a:solidFill>
                  <a:schemeClr val="tx1"/>
                </a:solidFill>
                <a:latin typeface="Varela Round"/>
                <a:cs typeface="Varela Round"/>
              </a:rPr>
              <a:t>Medical Disability Exception</a:t>
            </a:r>
          </a:p>
          <a:p>
            <a:pPr marL="932180" lvl="4"/>
            <a:endParaRPr lang="en-US" sz="3800">
              <a:ea typeface="Calibri"/>
              <a:cs typeface="Calibri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FB5AD5C0-E685-1ED6-B80F-E735C255C666}"/>
              </a:ext>
            </a:extLst>
          </p:cNvPr>
          <p:cNvSpPr/>
          <p:nvPr/>
        </p:nvSpPr>
        <p:spPr>
          <a:xfrm>
            <a:off x="15503962" y="835476"/>
            <a:ext cx="2439371" cy="2200536"/>
          </a:xfrm>
          <a:custGeom>
            <a:avLst/>
            <a:gdLst/>
            <a:ahLst/>
            <a:cxnLst/>
            <a:rect l="l" t="t" r="r" b="b"/>
            <a:pathLst>
              <a:path w="2848803" h="2848803">
                <a:moveTo>
                  <a:pt x="0" y="0"/>
                </a:moveTo>
                <a:lnTo>
                  <a:pt x="2848803" y="0"/>
                </a:lnTo>
                <a:lnTo>
                  <a:pt x="2848803" y="2848803"/>
                </a:lnTo>
                <a:lnTo>
                  <a:pt x="0" y="28488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9" descr="A brown book with white pages&#10;&#10;AI-generated content may be incorrect.">
            <a:extLst>
              <a:ext uri="{FF2B5EF4-FFF2-40B4-BE49-F238E27FC236}">
                <a16:creationId xmlns:a16="http://schemas.microsoft.com/office/drawing/2014/main" id="{686658DA-8707-5393-B93D-4D4C6FB2B6DC}"/>
              </a:ext>
            </a:extLst>
          </p:cNvPr>
          <p:cNvSpPr/>
          <p:nvPr/>
        </p:nvSpPr>
        <p:spPr>
          <a:xfrm>
            <a:off x="842623" y="8282148"/>
            <a:ext cx="2273439" cy="1612341"/>
          </a:xfrm>
          <a:custGeom>
            <a:avLst/>
            <a:gdLst/>
            <a:ahLst/>
            <a:cxnLst/>
            <a:rect l="l" t="t" r="r" b="b"/>
            <a:pathLst>
              <a:path w="1352216" h="1202909">
                <a:moveTo>
                  <a:pt x="0" y="0"/>
                </a:moveTo>
                <a:lnTo>
                  <a:pt x="1352216" y="0"/>
                </a:lnTo>
                <a:lnTo>
                  <a:pt x="1352216" y="1202909"/>
                </a:lnTo>
                <a:lnTo>
                  <a:pt x="0" y="12029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close-up of a document&#10;&#10;AI-generated content may be incorrect.">
            <a:extLst>
              <a:ext uri="{FF2B5EF4-FFF2-40B4-BE49-F238E27FC236}">
                <a16:creationId xmlns:a16="http://schemas.microsoft.com/office/drawing/2014/main" id="{7C9820A3-DB95-5E5D-1F76-3E8B9A7F08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1644" y="831211"/>
            <a:ext cx="2439739" cy="21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90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02634-3423-2027-DE57-AABAFDC85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3A288F9-CDCC-F7AF-1687-35C8D7198772}"/>
              </a:ext>
            </a:extLst>
          </p:cNvPr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CEC3B05-29E7-A9DC-89B7-8C97D78DA114}"/>
              </a:ext>
            </a:extLst>
          </p:cNvPr>
          <p:cNvGrpSpPr/>
          <p:nvPr/>
        </p:nvGrpSpPr>
        <p:grpSpPr>
          <a:xfrm>
            <a:off x="1409701" y="2130109"/>
            <a:ext cx="13690600" cy="6971040"/>
            <a:chOff x="0" y="874508"/>
            <a:chExt cx="5498873" cy="164558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81329BFC-27E5-AAA7-58E2-88FE7B02CE71}"/>
                </a:ext>
              </a:extLst>
            </p:cNvPr>
            <p:cNvSpPr/>
            <p:nvPr/>
          </p:nvSpPr>
          <p:spPr>
            <a:xfrm>
              <a:off x="0" y="874508"/>
              <a:ext cx="5498873" cy="1645581"/>
            </a:xfrm>
            <a:custGeom>
              <a:avLst/>
              <a:gdLst/>
              <a:ahLst/>
              <a:cxnLst/>
              <a:rect l="l" t="t" r="r" b="b"/>
              <a:pathLst>
                <a:path w="5920967" h="2417302">
                  <a:moveTo>
                    <a:pt x="5796507" y="2417302"/>
                  </a:moveTo>
                  <a:lnTo>
                    <a:pt x="124460" y="2417302"/>
                  </a:lnTo>
                  <a:cubicBezTo>
                    <a:pt x="55880" y="2417302"/>
                    <a:pt x="0" y="2361422"/>
                    <a:pt x="0" y="22928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292842"/>
                  </a:lnTo>
                  <a:cubicBezTo>
                    <a:pt x="5920967" y="2361422"/>
                    <a:pt x="5865087" y="2417302"/>
                    <a:pt x="5796507" y="2417302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8E2CE16-98EA-058E-1890-40431535FC23}"/>
              </a:ext>
            </a:extLst>
          </p:cNvPr>
          <p:cNvGrpSpPr/>
          <p:nvPr/>
        </p:nvGrpSpPr>
        <p:grpSpPr>
          <a:xfrm>
            <a:off x="3658562" y="396275"/>
            <a:ext cx="10725565" cy="1157152"/>
            <a:chOff x="0" y="0"/>
            <a:chExt cx="3912715" cy="43536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3B61589-50A5-53B3-6002-B28111CDA301}"/>
                </a:ext>
              </a:extLst>
            </p:cNvPr>
            <p:cNvSpPr/>
            <p:nvPr/>
          </p:nvSpPr>
          <p:spPr>
            <a:xfrm>
              <a:off x="0" y="0"/>
              <a:ext cx="3912715" cy="435369"/>
            </a:xfrm>
            <a:custGeom>
              <a:avLst/>
              <a:gdLst/>
              <a:ahLst/>
              <a:cxnLst/>
              <a:rect l="l" t="t" r="r" b="b"/>
              <a:pathLst>
                <a:path w="3912715" h="660400">
                  <a:moveTo>
                    <a:pt x="3788255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788256" y="0"/>
                  </a:lnTo>
                  <a:cubicBezTo>
                    <a:pt x="3856836" y="0"/>
                    <a:pt x="3912715" y="55880"/>
                    <a:pt x="3912715" y="124460"/>
                  </a:cubicBezTo>
                  <a:lnTo>
                    <a:pt x="3912715" y="535940"/>
                  </a:lnTo>
                  <a:cubicBezTo>
                    <a:pt x="3912715" y="604520"/>
                    <a:pt x="3856836" y="660400"/>
                    <a:pt x="3788256" y="660400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CAB70EB6-FB0B-7AB8-2724-0E21619439DC}"/>
              </a:ext>
            </a:extLst>
          </p:cNvPr>
          <p:cNvSpPr/>
          <p:nvPr/>
        </p:nvSpPr>
        <p:spPr>
          <a:xfrm>
            <a:off x="15635731" y="582637"/>
            <a:ext cx="2168293" cy="2114086"/>
          </a:xfrm>
          <a:custGeom>
            <a:avLst/>
            <a:gdLst/>
            <a:ahLst/>
            <a:cxnLst/>
            <a:rect l="l" t="t" r="r" b="b"/>
            <a:pathLst>
              <a:path w="2168293" h="2114086">
                <a:moveTo>
                  <a:pt x="0" y="0"/>
                </a:moveTo>
                <a:lnTo>
                  <a:pt x="2168293" y="0"/>
                </a:lnTo>
                <a:lnTo>
                  <a:pt x="2168293" y="2114086"/>
                </a:lnTo>
                <a:lnTo>
                  <a:pt x="0" y="21140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DB36FD-1563-AF08-6F23-05A15777F2A8}"/>
              </a:ext>
            </a:extLst>
          </p:cNvPr>
          <p:cNvSpPr txBox="1"/>
          <p:nvPr/>
        </p:nvSpPr>
        <p:spPr>
          <a:xfrm>
            <a:off x="3665594" y="586052"/>
            <a:ext cx="95685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>
                <a:latin typeface="Pluma Bold" panose="020B0604020202020204" charset="0"/>
              </a:rPr>
              <a:t>Requirement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0E3194-F967-C380-2C81-32DDF8925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" y="8149093"/>
            <a:ext cx="2414225" cy="24142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715673-6517-A44C-EF59-3A6EFD2160AA}"/>
              </a:ext>
            </a:extLst>
          </p:cNvPr>
          <p:cNvSpPr txBox="1"/>
          <p:nvPr/>
        </p:nvSpPr>
        <p:spPr>
          <a:xfrm>
            <a:off x="2420259" y="2193472"/>
            <a:ext cx="13846626" cy="8357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ts val="4079"/>
              </a:lnSpc>
              <a:spcBef>
                <a:spcPct val="0"/>
              </a:spcBef>
              <a:buFont typeface="Arial,Sans-Serif"/>
              <a:buChar char="•"/>
            </a:pPr>
            <a:r>
              <a:rPr lang="en-US" sz="3600">
                <a:solidFill>
                  <a:srgbClr val="302C2C"/>
                </a:solidFill>
                <a:latin typeface="Varela Round"/>
                <a:cs typeface="Varela Round"/>
              </a:rPr>
              <a:t>Be a person of Good Moral Character</a:t>
            </a:r>
            <a:endParaRPr lang="en-US" sz="3600">
              <a:latin typeface="Varela Round"/>
              <a:cs typeface="Varela Round"/>
            </a:endParaRPr>
          </a:p>
          <a:p>
            <a:pPr marL="457200" indent="-457200">
              <a:lnSpc>
                <a:spcPts val="4079"/>
              </a:lnSpc>
              <a:spcBef>
                <a:spcPct val="0"/>
              </a:spcBef>
              <a:buFont typeface="Arial,Sans-Serif"/>
              <a:buChar char="•"/>
            </a:pPr>
            <a:endParaRPr lang="en-US" sz="3600">
              <a:latin typeface="Varela Round"/>
              <a:cs typeface="Varela Round"/>
            </a:endParaRPr>
          </a:p>
          <a:p>
            <a:pPr marL="457200" indent="-457200">
              <a:lnSpc>
                <a:spcPts val="4079"/>
              </a:lnSpc>
              <a:spcBef>
                <a:spcPct val="0"/>
              </a:spcBef>
              <a:buFont typeface="Arial,Sans-Serif"/>
              <a:buChar char="•"/>
            </a:pPr>
            <a:r>
              <a:rPr lang="en-US" sz="3600">
                <a:solidFill>
                  <a:srgbClr val="000000"/>
                </a:solidFill>
                <a:latin typeface="Varela Round"/>
                <a:cs typeface="Varela Round"/>
              </a:rPr>
              <a:t>No serious criminal convictions</a:t>
            </a:r>
          </a:p>
          <a:p>
            <a:pPr marL="457200" indent="-457200">
              <a:lnSpc>
                <a:spcPts val="4079"/>
              </a:lnSpc>
              <a:spcBef>
                <a:spcPct val="0"/>
              </a:spcBef>
              <a:buFont typeface="Arial,Sans-Serif"/>
              <a:buChar char="•"/>
            </a:pPr>
            <a:endParaRPr lang="en-US" sz="3600">
              <a:latin typeface="Varela Round"/>
              <a:cs typeface="Varela Round"/>
            </a:endParaRPr>
          </a:p>
          <a:p>
            <a:pPr marL="457200" indent="-457200">
              <a:lnSpc>
                <a:spcPts val="4079"/>
              </a:lnSpc>
              <a:spcBef>
                <a:spcPct val="0"/>
              </a:spcBef>
              <a:buFont typeface="Arial,Sans-Serif"/>
              <a:buChar char="•"/>
            </a:pPr>
            <a:r>
              <a:rPr lang="en-US" sz="3600">
                <a:solidFill>
                  <a:srgbClr val="302C2C"/>
                </a:solidFill>
                <a:latin typeface="Varela Round"/>
                <a:cs typeface="Varela Round"/>
              </a:rPr>
              <a:t>All taxes filed and paid.</a:t>
            </a:r>
            <a:endParaRPr lang="en-US" sz="3600">
              <a:solidFill>
                <a:srgbClr val="000000"/>
              </a:solidFill>
              <a:latin typeface="Varela Round"/>
              <a:cs typeface="Varela Round"/>
            </a:endParaRPr>
          </a:p>
          <a:p>
            <a:pPr marL="457200" indent="-457200">
              <a:lnSpc>
                <a:spcPts val="4079"/>
              </a:lnSpc>
              <a:spcBef>
                <a:spcPct val="0"/>
              </a:spcBef>
              <a:buFont typeface="Arial,Sans-Serif"/>
              <a:buChar char="•"/>
            </a:pPr>
            <a:endParaRPr lang="en-US" sz="3600">
              <a:solidFill>
                <a:srgbClr val="302C2C"/>
              </a:solidFill>
              <a:latin typeface="Varela Round"/>
              <a:cs typeface="Varela Round"/>
            </a:endParaRPr>
          </a:p>
          <a:p>
            <a:pPr marL="457200" indent="-457200">
              <a:lnSpc>
                <a:spcPts val="4079"/>
              </a:lnSpc>
              <a:spcBef>
                <a:spcPct val="0"/>
              </a:spcBef>
              <a:buFont typeface="Arial,Sans-Serif"/>
              <a:buChar char="•"/>
            </a:pPr>
            <a:r>
              <a:rPr lang="en-US" sz="3600">
                <a:latin typeface="Varela Round"/>
                <a:cs typeface="Varela Round"/>
              </a:rPr>
              <a:t>No unpaid child/spouse support obligation</a:t>
            </a:r>
          </a:p>
          <a:p>
            <a:pPr marL="457200" indent="-457200">
              <a:lnSpc>
                <a:spcPts val="4079"/>
              </a:lnSpc>
              <a:spcBef>
                <a:spcPct val="0"/>
              </a:spcBef>
              <a:buFont typeface="Arial,Sans-Serif"/>
              <a:buChar char="•"/>
            </a:pPr>
            <a:endParaRPr lang="en-US" sz="3600">
              <a:latin typeface="Varela Round"/>
              <a:cs typeface="Varela Round"/>
            </a:endParaRPr>
          </a:p>
          <a:p>
            <a:pPr marL="457200" indent="-457200">
              <a:lnSpc>
                <a:spcPts val="4079"/>
              </a:lnSpc>
              <a:spcBef>
                <a:spcPct val="0"/>
              </a:spcBef>
              <a:buFont typeface="Arial,Sans-Serif"/>
              <a:buChar char="•"/>
            </a:pPr>
            <a:r>
              <a:rPr lang="en-US" sz="3600">
                <a:solidFill>
                  <a:srgbClr val="302C2C"/>
                </a:solidFill>
                <a:latin typeface="Varela Round"/>
                <a:cs typeface="Varela Round"/>
              </a:rPr>
              <a:t>Selective Service Registration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ts val="4079"/>
              </a:lnSpc>
              <a:spcBef>
                <a:spcPct val="0"/>
              </a:spcBef>
            </a:pPr>
            <a:r>
              <a:rPr lang="en-US" sz="3600">
                <a:solidFill>
                  <a:srgbClr val="302C2C"/>
                </a:solidFill>
                <a:latin typeface="Varela Round"/>
                <a:cs typeface="Varela Round"/>
              </a:rPr>
              <a:t>  18-26 </a:t>
            </a:r>
            <a:r>
              <a:rPr lang="en-US" sz="3600" err="1">
                <a:solidFill>
                  <a:srgbClr val="302C2C"/>
                </a:solidFill>
                <a:latin typeface="Varela Round"/>
                <a:cs typeface="Varela Round"/>
              </a:rPr>
              <a:t>ys</a:t>
            </a:r>
            <a:r>
              <a:rPr lang="en-US" sz="3600">
                <a:solidFill>
                  <a:srgbClr val="302C2C"/>
                </a:solidFill>
                <a:latin typeface="Varela Round"/>
                <a:cs typeface="Varela Round"/>
              </a:rPr>
              <a:t> old men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4079"/>
              </a:lnSpc>
              <a:spcBef>
                <a:spcPct val="0"/>
              </a:spcBef>
            </a:pPr>
            <a:endParaRPr lang="en-US" sz="3600">
              <a:solidFill>
                <a:srgbClr val="302C2C"/>
              </a:solidFill>
              <a:latin typeface="Varela Round"/>
              <a:cs typeface="Varela Round"/>
            </a:endParaRPr>
          </a:p>
          <a:p>
            <a:pPr marL="457200" indent="-457200">
              <a:lnSpc>
                <a:spcPts val="4079"/>
              </a:lnSpc>
              <a:spcBef>
                <a:spcPct val="0"/>
              </a:spcBef>
              <a:buFont typeface="Arial,Sans-Serif"/>
              <a:buChar char="•"/>
            </a:pPr>
            <a:r>
              <a:rPr lang="en-US" sz="3600">
                <a:solidFill>
                  <a:srgbClr val="302C2C"/>
                </a:solidFill>
                <a:latin typeface="Varela Round"/>
                <a:cs typeface="Varela Round"/>
              </a:rPr>
              <a:t>No long absences from the US</a:t>
            </a:r>
          </a:p>
          <a:p>
            <a:pPr marL="457200" indent="-457200">
              <a:lnSpc>
                <a:spcPts val="4079"/>
              </a:lnSpc>
              <a:spcBef>
                <a:spcPct val="0"/>
              </a:spcBef>
              <a:buFont typeface="Arial,Sans-Serif"/>
              <a:buChar char="•"/>
            </a:pPr>
            <a:endParaRPr lang="en-US" sz="3600">
              <a:solidFill>
                <a:srgbClr val="302C2C"/>
              </a:solidFill>
              <a:latin typeface="Varela Round"/>
              <a:cs typeface="Varela Round"/>
            </a:endParaRPr>
          </a:p>
          <a:p>
            <a:pPr>
              <a:lnSpc>
                <a:spcPts val="4079"/>
              </a:lnSpc>
              <a:spcBef>
                <a:spcPct val="0"/>
              </a:spcBef>
            </a:pPr>
            <a:endParaRPr lang="en-US" sz="3600" b="1">
              <a:solidFill>
                <a:srgbClr val="302C2C"/>
              </a:solidFill>
              <a:latin typeface="Varela Round"/>
              <a:cs typeface="Varela Round"/>
            </a:endParaRPr>
          </a:p>
          <a:p>
            <a:pPr marL="457200" indent="-457200">
              <a:lnSpc>
                <a:spcPts val="4079"/>
              </a:lnSpc>
              <a:spcBef>
                <a:spcPct val="0"/>
              </a:spcBef>
              <a:buFont typeface="Arial,Sans-Serif"/>
              <a:buChar char="•"/>
            </a:pPr>
            <a:endParaRPr lang="en-US" sz="3600" b="1">
              <a:solidFill>
                <a:srgbClr val="302C2C"/>
              </a:solidFill>
              <a:latin typeface="Varela Round"/>
              <a:cs typeface="Varela Round"/>
            </a:endParaRPr>
          </a:p>
          <a:p>
            <a:pPr marL="932180" lvl="4" indent="-932180">
              <a:lnSpc>
                <a:spcPts val="1128"/>
              </a:lnSpc>
              <a:buFont typeface="Arial,Sans-Serif"/>
              <a:buChar char="•"/>
            </a:pPr>
            <a:endParaRPr lang="en-US" sz="3600">
              <a:latin typeface="Varela Round"/>
              <a:cs typeface="Arial"/>
            </a:endParaRPr>
          </a:p>
          <a:p>
            <a:pPr marL="932180" lvl="4" indent="-932180">
              <a:lnSpc>
                <a:spcPts val="1128"/>
              </a:lnSpc>
              <a:buFont typeface="Arial,Sans-Serif"/>
              <a:buChar char="•"/>
            </a:pPr>
            <a:endParaRPr lang="en-US" sz="3600">
              <a:latin typeface="Varela Round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9173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039C3-B3F4-FF8E-5B93-313D458E7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F8D061A-C093-18DC-036E-14CBA938E56C}"/>
              </a:ext>
            </a:extLst>
          </p:cNvPr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A77E60-4018-0330-DF27-C9D8A5E44ED7}"/>
              </a:ext>
            </a:extLst>
          </p:cNvPr>
          <p:cNvGrpSpPr/>
          <p:nvPr/>
        </p:nvGrpSpPr>
        <p:grpSpPr>
          <a:xfrm>
            <a:off x="647700" y="1510144"/>
            <a:ext cx="16230600" cy="7883571"/>
            <a:chOff x="0" y="0"/>
            <a:chExt cx="5920967" cy="287594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6BC1F58-17BA-01E1-4F09-959961EA4E75}"/>
                </a:ext>
              </a:extLst>
            </p:cNvPr>
            <p:cNvSpPr/>
            <p:nvPr/>
          </p:nvSpPr>
          <p:spPr>
            <a:xfrm>
              <a:off x="0" y="0"/>
              <a:ext cx="5920967" cy="2875948"/>
            </a:xfrm>
            <a:custGeom>
              <a:avLst/>
              <a:gdLst/>
              <a:ahLst/>
              <a:cxnLst/>
              <a:rect l="l" t="t" r="r" b="b"/>
              <a:pathLst>
                <a:path w="5920967" h="2875948">
                  <a:moveTo>
                    <a:pt x="5796507" y="2875948"/>
                  </a:moveTo>
                  <a:lnTo>
                    <a:pt x="124460" y="2875948"/>
                  </a:lnTo>
                  <a:cubicBezTo>
                    <a:pt x="55880" y="2875948"/>
                    <a:pt x="0" y="2820068"/>
                    <a:pt x="0" y="27514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751488"/>
                  </a:lnTo>
                  <a:cubicBezTo>
                    <a:pt x="5920967" y="2820068"/>
                    <a:pt x="5865087" y="2875948"/>
                    <a:pt x="5796507" y="2875948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590289A3-A692-11E3-CA17-7047FBFCC8E2}"/>
              </a:ext>
            </a:extLst>
          </p:cNvPr>
          <p:cNvSpPr/>
          <p:nvPr/>
        </p:nvSpPr>
        <p:spPr>
          <a:xfrm>
            <a:off x="-1529100" y="0"/>
            <a:ext cx="8405218" cy="3029764"/>
          </a:xfrm>
          <a:custGeom>
            <a:avLst/>
            <a:gdLst/>
            <a:ahLst/>
            <a:cxnLst/>
            <a:rect l="l" t="t" r="r" b="b"/>
            <a:pathLst>
              <a:path w="8405218" h="3029764">
                <a:moveTo>
                  <a:pt x="0" y="0"/>
                </a:moveTo>
                <a:lnTo>
                  <a:pt x="8405218" y="0"/>
                </a:lnTo>
                <a:lnTo>
                  <a:pt x="8405218" y="3029764"/>
                </a:lnTo>
                <a:lnTo>
                  <a:pt x="0" y="3029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583" t="-43324" r="-31518" b="-120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1D0D9DA-03A5-F47A-F8D9-CBB92DABAF68}"/>
              </a:ext>
            </a:extLst>
          </p:cNvPr>
          <p:cNvSpPr>
            <a:spLocks noGrp="1"/>
          </p:cNvSpPr>
          <p:nvPr/>
        </p:nvSpPr>
        <p:spPr>
          <a:xfrm>
            <a:off x="7162800" y="1167852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chemeClr val="tx1"/>
                </a:solidFill>
                <a:latin typeface="Pluma Bold" panose="020B0604020202020204" charset="0"/>
              </a:rPr>
              <a:t>Requirement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8D4123E-CB33-AD55-4E0A-FDFAFB00771A}"/>
              </a:ext>
            </a:extLst>
          </p:cNvPr>
          <p:cNvSpPr>
            <a:spLocks noGrp="1"/>
          </p:cNvSpPr>
          <p:nvPr/>
        </p:nvSpPr>
        <p:spPr>
          <a:xfrm>
            <a:off x="5069115" y="3416301"/>
            <a:ext cx="8494485" cy="332739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 pitchFamily="34" charset="0"/>
              <a:buChar char="◦"/>
              <a:defRPr sz="1800" kern="120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 pitchFamily="34" charset="0"/>
              <a:buChar char="◦"/>
              <a:defRPr sz="1400" kern="120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 pitchFamily="34" charset="0"/>
              <a:buChar char="◦"/>
              <a:defRPr sz="1400" kern="120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 pitchFamily="34" charset="0"/>
              <a:buChar char="◦"/>
              <a:defRPr sz="1400" kern="120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 pitchFamily="34" charset="0"/>
              <a:buChar char="◦"/>
              <a:defRPr sz="1400" kern="120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 pitchFamily="34" charset="0"/>
              <a:buChar char="◦"/>
              <a:defRPr sz="1400" kern="120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 pitchFamily="34" charset="0"/>
              <a:buChar char="◦"/>
              <a:defRPr sz="1400" kern="120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D34817"/>
              </a:buClr>
              <a:buFont typeface="Calibri" pitchFamily="34" charset="0"/>
              <a:buChar char="◦"/>
              <a:defRPr sz="1400" kern="120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</a:defRPr>
            </a:lvl9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400">
                <a:latin typeface="Varela Round" panose="00000500000000000000" pitchFamily="2" charset="-79"/>
                <a:cs typeface="Varela Round" panose="00000500000000000000" pitchFamily="2" charset="-79"/>
              </a:rPr>
              <a:t>Support the principles of the Constitution and the form of government of the US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440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lvl="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400">
                <a:latin typeface="Varela Round" panose="00000500000000000000" pitchFamily="2" charset="-79"/>
                <a:cs typeface="Varela Round" panose="00000500000000000000" pitchFamily="2" charset="-79"/>
              </a:rPr>
              <a:t>Oath of Allegiance</a:t>
            </a:r>
          </a:p>
          <a:p>
            <a:pPr marL="871400" lvl="5" indent="0">
              <a:buClr>
                <a:schemeClr val="tx1"/>
              </a:buClr>
              <a:buNone/>
            </a:pPr>
            <a:r>
              <a:rPr lang="es-MX" sz="4400">
                <a:latin typeface="Varela Round" panose="00000500000000000000" pitchFamily="2" charset="-79"/>
                <a:cs typeface="Varela Round" panose="00000500000000000000" pitchFamily="2" charset="-79"/>
              </a:rPr>
              <a:t> (Juramento de lealtad)</a:t>
            </a:r>
            <a:endParaRPr lang="en-US" sz="440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0" name="Freeform 9" descr="A brown book with white pages&#10;&#10;AI-generated content may be incorrect.">
            <a:extLst>
              <a:ext uri="{FF2B5EF4-FFF2-40B4-BE49-F238E27FC236}">
                <a16:creationId xmlns:a16="http://schemas.microsoft.com/office/drawing/2014/main" id="{006A8FBC-4A1A-B6AB-E8C0-621C0468477A}"/>
              </a:ext>
            </a:extLst>
          </p:cNvPr>
          <p:cNvSpPr/>
          <p:nvPr/>
        </p:nvSpPr>
        <p:spPr>
          <a:xfrm>
            <a:off x="13980993" y="7107646"/>
            <a:ext cx="2889344" cy="2009264"/>
          </a:xfrm>
          <a:custGeom>
            <a:avLst/>
            <a:gdLst/>
            <a:ahLst/>
            <a:cxnLst/>
            <a:rect l="l" t="t" r="r" b="b"/>
            <a:pathLst>
              <a:path w="1352216" h="1202909">
                <a:moveTo>
                  <a:pt x="0" y="0"/>
                </a:moveTo>
                <a:lnTo>
                  <a:pt x="1352216" y="0"/>
                </a:lnTo>
                <a:lnTo>
                  <a:pt x="1352216" y="1202909"/>
                </a:lnTo>
                <a:lnTo>
                  <a:pt x="0" y="12029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59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44099" y="0"/>
            <a:ext cx="10515690" cy="3790510"/>
          </a:xfrm>
          <a:custGeom>
            <a:avLst/>
            <a:gdLst/>
            <a:ahLst/>
            <a:cxnLst/>
            <a:rect l="l" t="t" r="r" b="b"/>
            <a:pathLst>
              <a:path w="10515690" h="3790510">
                <a:moveTo>
                  <a:pt x="0" y="0"/>
                </a:moveTo>
                <a:lnTo>
                  <a:pt x="10515690" y="0"/>
                </a:lnTo>
                <a:lnTo>
                  <a:pt x="10515690" y="3790510"/>
                </a:lnTo>
                <a:lnTo>
                  <a:pt x="0" y="3790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583" t="-43324" r="-31518" b="-1202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455191" y="926172"/>
            <a:ext cx="16042945" cy="8434655"/>
            <a:chOff x="68457" y="0"/>
            <a:chExt cx="5852510" cy="2417302"/>
          </a:xfrm>
        </p:grpSpPr>
        <p:sp>
          <p:nvSpPr>
            <p:cNvPr id="5" name="Freeform 5"/>
            <p:cNvSpPr/>
            <p:nvPr/>
          </p:nvSpPr>
          <p:spPr>
            <a:xfrm>
              <a:off x="68457" y="0"/>
              <a:ext cx="5852510" cy="2417302"/>
            </a:xfrm>
            <a:custGeom>
              <a:avLst/>
              <a:gdLst/>
              <a:ahLst/>
              <a:cxnLst/>
              <a:rect l="l" t="t" r="r" b="b"/>
              <a:pathLst>
                <a:path w="5920967" h="2417302">
                  <a:moveTo>
                    <a:pt x="5796507" y="2417302"/>
                  </a:moveTo>
                  <a:lnTo>
                    <a:pt x="124460" y="2417302"/>
                  </a:lnTo>
                  <a:cubicBezTo>
                    <a:pt x="55880" y="2417302"/>
                    <a:pt x="0" y="2361422"/>
                    <a:pt x="0" y="229284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292842"/>
                  </a:lnTo>
                  <a:cubicBezTo>
                    <a:pt x="5920967" y="2361422"/>
                    <a:pt x="5865087" y="2417302"/>
                    <a:pt x="5796507" y="2417302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5695513" y="600482"/>
            <a:ext cx="2168293" cy="2114086"/>
          </a:xfrm>
          <a:custGeom>
            <a:avLst/>
            <a:gdLst/>
            <a:ahLst/>
            <a:cxnLst/>
            <a:rect l="l" t="t" r="r" b="b"/>
            <a:pathLst>
              <a:path w="2168293" h="2114086">
                <a:moveTo>
                  <a:pt x="0" y="0"/>
                </a:moveTo>
                <a:lnTo>
                  <a:pt x="2168293" y="0"/>
                </a:lnTo>
                <a:lnTo>
                  <a:pt x="2168293" y="2114086"/>
                </a:lnTo>
                <a:lnTo>
                  <a:pt x="0" y="21140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D0F2F1-F7B2-9548-6BB4-F54B8FB60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979" y="661739"/>
            <a:ext cx="7956702" cy="87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9" descr="A brown book with white pages&#10;&#10;AI-generated content may be incorrect.">
            <a:extLst>
              <a:ext uri="{FF2B5EF4-FFF2-40B4-BE49-F238E27FC236}">
                <a16:creationId xmlns:a16="http://schemas.microsoft.com/office/drawing/2014/main" id="{36C02859-0B66-C96C-C7DC-4CF19B9314BA}"/>
              </a:ext>
            </a:extLst>
          </p:cNvPr>
          <p:cNvSpPr/>
          <p:nvPr/>
        </p:nvSpPr>
        <p:spPr>
          <a:xfrm>
            <a:off x="1236115" y="8019820"/>
            <a:ext cx="2273439" cy="1612341"/>
          </a:xfrm>
          <a:custGeom>
            <a:avLst/>
            <a:gdLst/>
            <a:ahLst/>
            <a:cxnLst/>
            <a:rect l="l" t="t" r="r" b="b"/>
            <a:pathLst>
              <a:path w="1352216" h="1202909">
                <a:moveTo>
                  <a:pt x="0" y="0"/>
                </a:moveTo>
                <a:lnTo>
                  <a:pt x="1352216" y="0"/>
                </a:lnTo>
                <a:lnTo>
                  <a:pt x="1352216" y="1202909"/>
                </a:lnTo>
                <a:lnTo>
                  <a:pt x="0" y="12029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52400" y="2456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488080" y="1789845"/>
            <a:ext cx="15311840" cy="8113452"/>
          </a:xfrm>
          <a:custGeom>
            <a:avLst/>
            <a:gdLst/>
            <a:ahLst/>
            <a:cxnLst/>
            <a:rect l="l" t="t" r="r" b="b"/>
            <a:pathLst>
              <a:path w="15311840" h="8113452">
                <a:moveTo>
                  <a:pt x="0" y="8113452"/>
                </a:moveTo>
                <a:lnTo>
                  <a:pt x="15311840" y="8113452"/>
                </a:lnTo>
                <a:lnTo>
                  <a:pt x="15311840" y="0"/>
                </a:lnTo>
                <a:lnTo>
                  <a:pt x="0" y="0"/>
                </a:lnTo>
                <a:lnTo>
                  <a:pt x="0" y="8113452"/>
                </a:lnTo>
                <a:close/>
              </a:path>
            </a:pathLst>
          </a:custGeom>
          <a:blipFill>
            <a:blip r:embed="rId3"/>
            <a:stretch>
              <a:fillRect t="-33313" r="-102940" b="-14052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681961" y="524788"/>
            <a:ext cx="10293163" cy="1073419"/>
          </a:xfrm>
          <a:custGeom>
            <a:avLst/>
            <a:gdLst/>
            <a:ahLst/>
            <a:cxnLst/>
            <a:rect l="l" t="t" r="r" b="b"/>
            <a:pathLst>
              <a:path w="9627835" h="749285">
                <a:moveTo>
                  <a:pt x="0" y="0"/>
                </a:moveTo>
                <a:lnTo>
                  <a:pt x="9627835" y="0"/>
                </a:lnTo>
                <a:lnTo>
                  <a:pt x="9627835" y="749284"/>
                </a:lnTo>
                <a:lnTo>
                  <a:pt x="0" y="749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74222" r="-91779" b="-238758"/>
            </a:stretch>
          </a:blipFill>
        </p:spPr>
        <p:txBody>
          <a:bodyPr/>
          <a:lstStyle/>
          <a:p>
            <a:pPr algn="ctr"/>
            <a:r>
              <a:rPr lang="en-US" sz="5400">
                <a:latin typeface="Pluma Bold" panose="020B0604020202020204" charset="0"/>
              </a:rPr>
              <a:t>The Process</a:t>
            </a:r>
          </a:p>
        </p:txBody>
      </p:sp>
      <p:sp>
        <p:nvSpPr>
          <p:cNvPr id="8" name="Freeform 8"/>
          <p:cNvSpPr/>
          <p:nvPr/>
        </p:nvSpPr>
        <p:spPr>
          <a:xfrm rot="1093196">
            <a:off x="14219369" y="1028700"/>
            <a:ext cx="3311458" cy="2181423"/>
          </a:xfrm>
          <a:custGeom>
            <a:avLst/>
            <a:gdLst/>
            <a:ahLst/>
            <a:cxnLst/>
            <a:rect l="l" t="t" r="r" b="b"/>
            <a:pathLst>
              <a:path w="3311458" h="2181423">
                <a:moveTo>
                  <a:pt x="0" y="0"/>
                </a:moveTo>
                <a:lnTo>
                  <a:pt x="3311458" y="0"/>
                </a:lnTo>
                <a:lnTo>
                  <a:pt x="3311458" y="2181423"/>
                </a:lnTo>
                <a:lnTo>
                  <a:pt x="0" y="2181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D6431D35-3DA0-0396-FFC3-74A1E363B2CD}"/>
              </a:ext>
            </a:extLst>
          </p:cNvPr>
          <p:cNvSpPr>
            <a:spLocks noGrp="1"/>
          </p:cNvSpPr>
          <p:nvPr/>
        </p:nvSpPr>
        <p:spPr>
          <a:xfrm>
            <a:off x="2052851" y="2866598"/>
            <a:ext cx="13378216" cy="6045958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F0502020204030204" pitchFamily="34" charset="0"/>
              <a:buChar char="•"/>
            </a:pPr>
            <a:r>
              <a:rPr lang="en-US" sz="3000">
                <a:solidFill>
                  <a:schemeClr val="tx1"/>
                </a:solidFill>
                <a:latin typeface="Varela Round"/>
                <a:cs typeface="Varela Round"/>
              </a:rPr>
              <a:t>Complete Application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 sz="3000">
                <a:solidFill>
                  <a:schemeClr val="tx1"/>
                </a:solidFill>
                <a:latin typeface="Varela Round"/>
                <a:cs typeface="Varela Round"/>
              </a:rPr>
              <a:t>Send Application to USCIS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 sz="3000">
                <a:solidFill>
                  <a:schemeClr val="tx1"/>
                </a:solidFill>
                <a:latin typeface="Varela Round"/>
                <a:cs typeface="Varela Round"/>
              </a:rPr>
              <a:t>Receive Receipt letters from USCIS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 sz="3000">
                <a:solidFill>
                  <a:schemeClr val="tx1"/>
                </a:solidFill>
                <a:latin typeface="Varela Round"/>
                <a:cs typeface="Varela Round"/>
              </a:rPr>
              <a:t>May have a Biometric Appointment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 sz="3000">
                <a:solidFill>
                  <a:schemeClr val="tx1"/>
                </a:solidFill>
                <a:latin typeface="Varela Round"/>
                <a:cs typeface="Varela Round"/>
              </a:rPr>
              <a:t>May receive letter that USCIS will reuse digital fingerprints –picture that will be on certificate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 sz="3000">
                <a:solidFill>
                  <a:schemeClr val="tx1"/>
                </a:solidFill>
                <a:latin typeface="Varela Round"/>
                <a:cs typeface="Varela Round"/>
              </a:rPr>
              <a:t>Interview; English Test and Civics Test;</a:t>
            </a:r>
          </a:p>
          <a:p>
            <a:pPr>
              <a:buFont typeface="Arial" panose="020F0502020204030204" pitchFamily="34" charset="0"/>
              <a:buChar char="•"/>
            </a:pPr>
            <a:r>
              <a:rPr lang="en-US" sz="3000" b="1">
                <a:solidFill>
                  <a:schemeClr val="tx1"/>
                </a:solidFill>
                <a:latin typeface="Varela Round"/>
                <a:cs typeface="Varela Round"/>
              </a:rPr>
              <a:t>If English is exempt, the applicant must bring an interpreter 18 years or older. </a:t>
            </a:r>
            <a:endParaRPr lang="en-US" sz="3000">
              <a:solidFill>
                <a:schemeClr val="tx1"/>
              </a:solidFill>
              <a:latin typeface="Varela Round"/>
              <a:cs typeface="Varela Round"/>
            </a:endParaRPr>
          </a:p>
          <a:p>
            <a:pPr>
              <a:buFont typeface="Arial" panose="020F0502020204030204" pitchFamily="34" charset="0"/>
              <a:buChar char="•"/>
            </a:pPr>
            <a:r>
              <a:rPr lang="en-US" sz="3000">
                <a:solidFill>
                  <a:schemeClr val="tx1"/>
                </a:solidFill>
                <a:latin typeface="Varela Round"/>
                <a:cs typeface="Varela Round"/>
              </a:rPr>
              <a:t>Oath  Ceremony</a:t>
            </a:r>
          </a:p>
          <a:p>
            <a:pPr marL="17780" indent="0">
              <a:buNone/>
            </a:pPr>
            <a:endParaRPr lang="en-US">
              <a:ea typeface="Calibri"/>
              <a:cs typeface="Calibri"/>
            </a:endParaRPr>
          </a:p>
          <a:p>
            <a:pPr>
              <a:buFont typeface="Arial" panose="020F0502020204030204" pitchFamily="34" charset="0"/>
              <a:buChar char="•"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FEECB34F-690E-08D0-B88E-22163EBCCC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74887" y="7926422"/>
            <a:ext cx="2231717" cy="159028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8418" t="-31163" r="-18418" b="-5037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466316" y="1303185"/>
            <a:ext cx="15343496" cy="7678855"/>
            <a:chOff x="0" y="0"/>
            <a:chExt cx="5920967" cy="28759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20967" cy="2875948"/>
            </a:xfrm>
            <a:custGeom>
              <a:avLst/>
              <a:gdLst/>
              <a:ahLst/>
              <a:cxnLst/>
              <a:rect l="l" t="t" r="r" b="b"/>
              <a:pathLst>
                <a:path w="5920967" h="2875948">
                  <a:moveTo>
                    <a:pt x="5796507" y="2875948"/>
                  </a:moveTo>
                  <a:lnTo>
                    <a:pt x="124460" y="2875948"/>
                  </a:lnTo>
                  <a:cubicBezTo>
                    <a:pt x="55880" y="2875948"/>
                    <a:pt x="0" y="2820068"/>
                    <a:pt x="0" y="27514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2751488"/>
                  </a:lnTo>
                  <a:cubicBezTo>
                    <a:pt x="5920967" y="2820068"/>
                    <a:pt x="5865087" y="2875948"/>
                    <a:pt x="5796507" y="2875948"/>
                  </a:cubicBezTo>
                  <a:close/>
                </a:path>
              </a:pathLst>
            </a:custGeom>
            <a:solidFill>
              <a:srgbClr val="FCF4E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8768189">
            <a:off x="11693242" y="7174578"/>
            <a:ext cx="7659012" cy="3484850"/>
          </a:xfrm>
          <a:custGeom>
            <a:avLst/>
            <a:gdLst/>
            <a:ahLst/>
            <a:cxnLst/>
            <a:rect l="l" t="t" r="r" b="b"/>
            <a:pathLst>
              <a:path w="7659012" h="3484850">
                <a:moveTo>
                  <a:pt x="0" y="0"/>
                </a:moveTo>
                <a:lnTo>
                  <a:pt x="7659012" y="0"/>
                </a:lnTo>
                <a:lnTo>
                  <a:pt x="7659012" y="3484850"/>
                </a:lnTo>
                <a:lnTo>
                  <a:pt x="0" y="3484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273" y="34119"/>
            <a:ext cx="8405218" cy="3029764"/>
          </a:xfrm>
          <a:custGeom>
            <a:avLst/>
            <a:gdLst/>
            <a:ahLst/>
            <a:cxnLst/>
            <a:rect l="l" t="t" r="r" b="b"/>
            <a:pathLst>
              <a:path w="8405218" h="3029764">
                <a:moveTo>
                  <a:pt x="0" y="0"/>
                </a:moveTo>
                <a:lnTo>
                  <a:pt x="8405218" y="0"/>
                </a:lnTo>
                <a:lnTo>
                  <a:pt x="8405218" y="3029764"/>
                </a:lnTo>
                <a:lnTo>
                  <a:pt x="0" y="3029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1583" t="-43324" r="-31518" b="-120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555453" y="1574933"/>
            <a:ext cx="10712464" cy="665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800">
                <a:latin typeface="Pluma Bold" panose="020B0604020202020204" charset="0"/>
              </a:rPr>
              <a:t>The Role of the Interpreter:</a:t>
            </a:r>
            <a:endParaRPr lang="en-US" sz="4800">
              <a:latin typeface="Pluma Bold" panose="020B0604020202020204" charset="0"/>
              <a:ea typeface="Pluma Bold"/>
              <a:cs typeface="Pluma Bold"/>
              <a:sym typeface="Pluma 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F8B320-02DD-0002-FC7B-F3704DF85E13}"/>
              </a:ext>
            </a:extLst>
          </p:cNvPr>
          <p:cNvSpPr txBox="1"/>
          <p:nvPr/>
        </p:nvSpPr>
        <p:spPr>
          <a:xfrm>
            <a:off x="3344839" y="3368346"/>
            <a:ext cx="11585423" cy="4401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800" b="1" kern="0">
                <a:latin typeface="Varela Round"/>
                <a:ea typeface="Times New Roman" panose="02020603050405020304" pitchFamily="18" charset="0"/>
                <a:cs typeface="Varela Round"/>
              </a:rPr>
              <a:t>Interpretation</a:t>
            </a:r>
            <a:r>
              <a:rPr lang="en-US" sz="2800" kern="0">
                <a:latin typeface="Varela Round"/>
                <a:ea typeface="Times New Roman" panose="02020603050405020304" pitchFamily="18" charset="0"/>
                <a:cs typeface="Varela Round"/>
              </a:rPr>
              <a:t>- Conveying</a:t>
            </a:r>
            <a:r>
              <a:rPr kumimoji="0" lang="en-US" sz="28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Varela Round"/>
                <a:ea typeface="Times New Roman" panose="02020603050405020304" pitchFamily="18" charset="0"/>
                <a:cs typeface="Varela Round"/>
              </a:rPr>
              <a:t> spoken messages from one language to another</a:t>
            </a:r>
            <a:endParaRPr lang="en-US" sz="28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Varela Round"/>
              <a:ea typeface="Times New Roman" panose="02020603050405020304" pitchFamily="18" charset="0"/>
              <a:cs typeface="Varela Round"/>
            </a:endParaRPr>
          </a:p>
          <a:p>
            <a:endParaRPr lang="en-US" sz="2800" kern="0">
              <a:latin typeface="Varela Round"/>
              <a:ea typeface="Calibri"/>
              <a:cs typeface="Varela Round"/>
            </a:endParaRPr>
          </a:p>
          <a:p>
            <a:r>
              <a:rPr lang="en-US" sz="2800" b="1" kern="0">
                <a:latin typeface="Varela Round"/>
                <a:ea typeface="Calibri"/>
                <a:cs typeface="Varela Round"/>
              </a:rPr>
              <a:t>Interpreter</a:t>
            </a:r>
            <a:r>
              <a:rPr lang="en-US" sz="2800" kern="0">
                <a:latin typeface="Varela Round"/>
                <a:ea typeface="Calibri"/>
                <a:cs typeface="Varela Round"/>
              </a:rPr>
              <a:t> – Translate speech orally </a:t>
            </a:r>
          </a:p>
          <a:p>
            <a:endParaRPr lang="en-US" sz="2800" kern="0">
              <a:latin typeface="Varela Round"/>
              <a:ea typeface="Calibri"/>
              <a:cs typeface="Varela Round"/>
            </a:endParaRPr>
          </a:p>
          <a:p>
            <a:r>
              <a:rPr lang="en-US" sz="2800" b="1" kern="0">
                <a:latin typeface="Varela Round"/>
                <a:ea typeface="Calibri"/>
                <a:cs typeface="Times New Roman"/>
              </a:rPr>
              <a:t>Types of Interpretation: </a:t>
            </a:r>
            <a:endParaRPr lang="en-US" b="1">
              <a:latin typeface="Varela Round"/>
              <a:cs typeface="Varela Round"/>
            </a:endParaRPr>
          </a:p>
          <a:p>
            <a:pPr marL="457200" indent="-457200">
              <a:buFont typeface="Arial"/>
              <a:buChar char="•"/>
            </a:pPr>
            <a:r>
              <a:rPr lang="en-US" sz="2800" kern="0">
                <a:latin typeface="Varela Round"/>
                <a:ea typeface="Calibri"/>
                <a:cs typeface="Times New Roman"/>
              </a:rPr>
              <a:t>Consecutive interpretation is the standard for USCIS interviews.</a:t>
            </a:r>
            <a:endParaRPr lang="en-US">
              <a:latin typeface="Varela Round"/>
              <a:cs typeface="Varela Round"/>
            </a:endParaRPr>
          </a:p>
          <a:p>
            <a:pPr marL="457200" indent="-457200">
              <a:buFont typeface="Arial"/>
              <a:buChar char="•"/>
            </a:pPr>
            <a:r>
              <a:rPr lang="en-US" sz="2800" kern="0">
                <a:latin typeface="Varela Round"/>
                <a:ea typeface="Calibri"/>
                <a:cs typeface="Times New Roman"/>
              </a:rPr>
              <a:t>May occasionally use sight translation if reading documents.</a:t>
            </a:r>
            <a:endParaRPr lang="en-US">
              <a:latin typeface="Varela Round"/>
              <a:cs typeface="Varela Round"/>
            </a:endParaRPr>
          </a:p>
          <a:p>
            <a:pPr marL="457200" indent="-457200">
              <a:buFont typeface="Arial"/>
              <a:buChar char="•"/>
            </a:pPr>
            <a:r>
              <a:rPr lang="en-US" sz="2800" kern="0">
                <a:latin typeface="Varela Round"/>
                <a:ea typeface="Calibri"/>
                <a:cs typeface="Times New Roman"/>
              </a:rPr>
              <a:t> No simultaneous interpretation needed here.</a:t>
            </a:r>
            <a:endParaRPr lang="en-US">
              <a:latin typeface="Varela Round"/>
              <a:cs typeface="Varela Round"/>
            </a:endParaRPr>
          </a:p>
          <a:p>
            <a:endParaRPr lang="en-US" sz="2800" b="1" kern="0">
              <a:solidFill>
                <a:prstClr val="black">
                  <a:lumMod val="75000"/>
                  <a:lumOff val="25000"/>
                </a:prstClr>
              </a:solidFill>
              <a:latin typeface="Varela Round"/>
              <a:ea typeface="Calibri"/>
              <a:cs typeface="Varela Rou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6f1642-436c-4ad6-8088-e64209a50b8e">
      <Terms xmlns="http://schemas.microsoft.com/office/infopath/2007/PartnerControls"/>
    </lcf76f155ced4ddcb4097134ff3c332f>
    <TaxCatchAll xmlns="572e15ba-ddc8-49df-bb8a-2c5d4bc270c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07B1D385E10F48B43F6FB599C03AE7" ma:contentTypeVersion="16" ma:contentTypeDescription="Create a new document." ma:contentTypeScope="" ma:versionID="c1fcf24edbec5c69078fc772396619db">
  <xsd:schema xmlns:xsd="http://www.w3.org/2001/XMLSchema" xmlns:xs="http://www.w3.org/2001/XMLSchema" xmlns:p="http://schemas.microsoft.com/office/2006/metadata/properties" xmlns:ns2="916f1642-436c-4ad6-8088-e64209a50b8e" xmlns:ns3="572e15ba-ddc8-49df-bb8a-2c5d4bc270c3" targetNamespace="http://schemas.microsoft.com/office/2006/metadata/properties" ma:root="true" ma:fieldsID="7be3601eab62ca5077f252663dd1ccef" ns2:_="" ns3:_="">
    <xsd:import namespace="916f1642-436c-4ad6-8088-e64209a50b8e"/>
    <xsd:import namespace="572e15ba-ddc8-49df-bb8a-2c5d4bc270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6f1642-436c-4ad6-8088-e64209a50b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e33d300-0bd0-4412-83fb-25080cdb3e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2e15ba-ddc8-49df-bb8a-2c5d4bc270c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cd95bcc-c5f9-45c2-85a0-ca361f1f74c6}" ma:internalName="TaxCatchAll" ma:showField="CatchAllData" ma:web="572e15ba-ddc8-49df-bb8a-2c5d4bc270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7000C9-A2D0-4104-845A-F1A47BBA974E}">
  <ds:schemaRefs>
    <ds:schemaRef ds:uri="572e15ba-ddc8-49df-bb8a-2c5d4bc270c3"/>
    <ds:schemaRef ds:uri="916f1642-436c-4ad6-8088-e64209a50b8e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687867C-3F22-45A6-9C00-D77D00628E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9AC3EF-7FF1-42F8-84F4-23739A4B7100}">
  <ds:schemaRefs>
    <ds:schemaRef ds:uri="572e15ba-ddc8-49df-bb8a-2c5d4bc270c3"/>
    <ds:schemaRef ds:uri="916f1642-436c-4ad6-8088-e64209a50b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815</Words>
  <Application>Microsoft Office PowerPoint</Application>
  <PresentationFormat>Custom</PresentationFormat>
  <Paragraphs>131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Arial,Sans-Serif</vt:lpstr>
      <vt:lpstr>Calibri</vt:lpstr>
      <vt:lpstr>Pluma Bold</vt:lpstr>
      <vt:lpstr>Courier New</vt:lpstr>
      <vt:lpstr>Varela Round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DOJ Accreditation PRrogram</dc:title>
  <dc:creator>Carmen Stevens</dc:creator>
  <cp:lastModifiedBy>Renzo Reategui Walton</cp:lastModifiedBy>
  <cp:revision>3</cp:revision>
  <dcterms:created xsi:type="dcterms:W3CDTF">2006-08-16T00:00:00Z</dcterms:created>
  <dcterms:modified xsi:type="dcterms:W3CDTF">2025-06-03T17:00:08Z</dcterms:modified>
  <dc:identifier>DAGi8LqXhxY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0x0101003D07B1D385E10F48B43F6FB599C03AE7</vt:lpwstr>
  </property>
  <property fmtid="{D5CDD505-2E9C-101B-9397-08002B2CF9AE}" pid="3" name="MediaServiceImageTags">
    <vt:lpwstr/>
  </property>
</Properties>
</file>